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764" r:id="rId5"/>
    <p:sldMasterId id="2147483777" r:id="rId6"/>
  </p:sldMasterIdLst>
  <p:notesMasterIdLst>
    <p:notesMasterId r:id="rId26"/>
  </p:notesMasterIdLst>
  <p:handoutMasterIdLst>
    <p:handoutMasterId r:id="rId27"/>
  </p:handoutMasterIdLst>
  <p:sldIdLst>
    <p:sldId id="261" r:id="rId7"/>
    <p:sldId id="358" r:id="rId8"/>
    <p:sldId id="359" r:id="rId9"/>
    <p:sldId id="386" r:id="rId10"/>
    <p:sldId id="336" r:id="rId11"/>
    <p:sldId id="315" r:id="rId12"/>
    <p:sldId id="309" r:id="rId13"/>
    <p:sldId id="276" r:id="rId14"/>
    <p:sldId id="382" r:id="rId15"/>
    <p:sldId id="347" r:id="rId16"/>
    <p:sldId id="364" r:id="rId17"/>
    <p:sldId id="365" r:id="rId18"/>
    <p:sldId id="379" r:id="rId19"/>
    <p:sldId id="387" r:id="rId20"/>
    <p:sldId id="388" r:id="rId21"/>
    <p:sldId id="390" r:id="rId22"/>
    <p:sldId id="394" r:id="rId23"/>
    <p:sldId id="332" r:id="rId24"/>
    <p:sldId id="380" r:id="rId25"/>
  </p:sldIdLst>
  <p:sldSz cx="9144000" cy="6858000" type="screen4x3"/>
  <p:notesSz cx="6805613" cy="99441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8">
          <p15:clr>
            <a:srgbClr val="A4A3A4"/>
          </p15:clr>
        </p15:guide>
        <p15:guide id="2" pos="124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229F"/>
    <a:srgbClr val="0F5494"/>
    <a:srgbClr val="75195B"/>
    <a:srgbClr val="003366"/>
    <a:srgbClr val="3166CF"/>
    <a:srgbClr val="2D5EC1"/>
    <a:srgbClr val="F6C700"/>
    <a:srgbClr val="FFD624"/>
    <a:srgbClr val="8BB2FF"/>
    <a:srgbClr val="38D4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43"/>
    <p:restoredTop sz="69643" autoAdjust="0"/>
  </p:normalViewPr>
  <p:slideViewPr>
    <p:cSldViewPr>
      <p:cViewPr>
        <p:scale>
          <a:sx n="70" d="100"/>
          <a:sy n="70" d="100"/>
        </p:scale>
        <p:origin x="2496" y="144"/>
      </p:cViewPr>
      <p:guideLst>
        <p:guide orient="horz" pos="3158"/>
        <p:guide pos="124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2850" y="-78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2B9424-AB57-42F0-BB45-4B5B5B5CF00F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97F6396-F361-460C-9371-73C70EC1959D}">
      <dgm:prSet/>
      <dgm:spPr>
        <a:ln>
          <a:solidFill>
            <a:srgbClr val="0F5494"/>
          </a:solidFill>
        </a:ln>
      </dgm:spPr>
      <dgm:t>
        <a:bodyPr/>
        <a:lstStyle/>
        <a:p>
          <a:pPr rtl="0"/>
          <a:r>
            <a:rPr lang="fr-BE" b="1" dirty="0" smtClean="0">
              <a:solidFill>
                <a:srgbClr val="75195B"/>
              </a:solidFill>
            </a:rPr>
            <a:t>Double objective</a:t>
          </a:r>
          <a:r>
            <a:rPr lang="fr-BE" dirty="0" smtClean="0"/>
            <a:t>:</a:t>
          </a:r>
          <a:endParaRPr lang="en-GB" dirty="0"/>
        </a:p>
      </dgm:t>
    </dgm:pt>
    <dgm:pt modelId="{C1FA8362-A434-4805-B374-45F229B563AB}" type="parTrans" cxnId="{22215737-A1DF-4946-A322-BD5418E15EE8}">
      <dgm:prSet/>
      <dgm:spPr/>
      <dgm:t>
        <a:bodyPr/>
        <a:lstStyle/>
        <a:p>
          <a:endParaRPr lang="en-GB"/>
        </a:p>
      </dgm:t>
    </dgm:pt>
    <dgm:pt modelId="{491ACC63-F054-4889-AD1C-A8E175BF39AA}" type="sibTrans" cxnId="{22215737-A1DF-4946-A322-BD5418E15EE8}">
      <dgm:prSet/>
      <dgm:spPr/>
      <dgm:t>
        <a:bodyPr/>
        <a:lstStyle/>
        <a:p>
          <a:endParaRPr lang="en-GB"/>
        </a:p>
      </dgm:t>
    </dgm:pt>
    <dgm:pt modelId="{2ED6F16E-A5BB-4731-9652-722228CE828C}">
      <dgm:prSet/>
      <dgm:spPr>
        <a:ln>
          <a:solidFill>
            <a:srgbClr val="0F5494"/>
          </a:solidFill>
        </a:ln>
      </dgm:spPr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i="1" dirty="0" smtClean="0">
              <a:solidFill>
                <a:srgbClr val="75195B"/>
              </a:solidFill>
            </a:rPr>
            <a:t>Facilitating access to finance for Social Enterprises</a:t>
          </a:r>
          <a:endParaRPr lang="en-GB" dirty="0" smtClean="0">
            <a:solidFill>
              <a:srgbClr val="75195B"/>
            </a:solidFill>
          </a:endParaRPr>
        </a:p>
        <a:p>
          <a:pPr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dirty="0"/>
        </a:p>
      </dgm:t>
    </dgm:pt>
    <dgm:pt modelId="{6A252B5D-93F8-4418-8990-5F013BDE70D5}" type="parTrans" cxnId="{E29D3525-8CA3-4953-9673-06C50F23B1F3}">
      <dgm:prSet/>
      <dgm:spPr/>
      <dgm:t>
        <a:bodyPr/>
        <a:lstStyle/>
        <a:p>
          <a:endParaRPr lang="en-GB"/>
        </a:p>
      </dgm:t>
    </dgm:pt>
    <dgm:pt modelId="{FC10187F-EB43-4CB7-AED2-12877B4F5F30}" type="sibTrans" cxnId="{E29D3525-8CA3-4953-9673-06C50F23B1F3}">
      <dgm:prSet/>
      <dgm:spPr/>
      <dgm:t>
        <a:bodyPr/>
        <a:lstStyle/>
        <a:p>
          <a:endParaRPr lang="en-GB"/>
        </a:p>
      </dgm:t>
    </dgm:pt>
    <dgm:pt modelId="{973C0A39-D11E-4F04-9F02-594EE116F9ED}">
      <dgm:prSet/>
      <dgm:spPr>
        <a:ln>
          <a:solidFill>
            <a:srgbClr val="0F5494"/>
          </a:solidFill>
        </a:ln>
      </dgm:spPr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i="1" dirty="0" smtClean="0">
              <a:solidFill>
                <a:srgbClr val="75195B"/>
              </a:solidFill>
            </a:rPr>
            <a:t>Helping the development of the Social finance market</a:t>
          </a:r>
          <a:endParaRPr lang="en-GB" dirty="0" smtClean="0">
            <a:solidFill>
              <a:srgbClr val="75195B"/>
            </a:solidFill>
          </a:endParaRPr>
        </a:p>
        <a:p>
          <a:pPr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dirty="0"/>
        </a:p>
      </dgm:t>
    </dgm:pt>
    <dgm:pt modelId="{365EFE82-A611-4605-8C52-30FBDA50A478}" type="parTrans" cxnId="{2D44E255-4C2F-4306-88A7-7A1F26C0F184}">
      <dgm:prSet/>
      <dgm:spPr/>
      <dgm:t>
        <a:bodyPr/>
        <a:lstStyle/>
        <a:p>
          <a:endParaRPr lang="en-GB"/>
        </a:p>
      </dgm:t>
    </dgm:pt>
    <dgm:pt modelId="{01A2FE08-C697-44A4-B896-F88B6E08966E}" type="sibTrans" cxnId="{2D44E255-4C2F-4306-88A7-7A1F26C0F184}">
      <dgm:prSet/>
      <dgm:spPr/>
      <dgm:t>
        <a:bodyPr/>
        <a:lstStyle/>
        <a:p>
          <a:endParaRPr lang="en-GB"/>
        </a:p>
      </dgm:t>
    </dgm:pt>
    <dgm:pt modelId="{50CAB017-4F3A-433E-A957-C858596F4C38}" type="pres">
      <dgm:prSet presAssocID="{5D2B9424-AB57-42F0-BB45-4B5B5B5CF00F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4579EB83-2380-4A9A-B234-48741084B783}" type="pres">
      <dgm:prSet presAssocID="{397F6396-F361-460C-9371-73C70EC1959D}" presName="circle1" presStyleLbl="node1" presStyleIdx="0" presStyleCnt="3"/>
      <dgm:spPr>
        <a:solidFill>
          <a:srgbClr val="0F5494"/>
        </a:solidFill>
      </dgm:spPr>
      <dgm:t>
        <a:bodyPr/>
        <a:lstStyle/>
        <a:p>
          <a:endParaRPr lang="en-GB"/>
        </a:p>
      </dgm:t>
    </dgm:pt>
    <dgm:pt modelId="{2A9F7B72-3806-4EFE-AC92-525E54BB9576}" type="pres">
      <dgm:prSet presAssocID="{397F6396-F361-460C-9371-73C70EC1959D}" presName="space" presStyleCnt="0"/>
      <dgm:spPr/>
    </dgm:pt>
    <dgm:pt modelId="{CAF1D5F9-E5A8-40DA-84A3-1BA1D80BF818}" type="pres">
      <dgm:prSet presAssocID="{397F6396-F361-460C-9371-73C70EC1959D}" presName="rect1" presStyleLbl="alignAcc1" presStyleIdx="0" presStyleCnt="3"/>
      <dgm:spPr/>
      <dgm:t>
        <a:bodyPr/>
        <a:lstStyle/>
        <a:p>
          <a:endParaRPr lang="en-GB"/>
        </a:p>
      </dgm:t>
    </dgm:pt>
    <dgm:pt modelId="{E1A51A45-A35F-4D34-902A-99C28E127EE9}" type="pres">
      <dgm:prSet presAssocID="{2ED6F16E-A5BB-4731-9652-722228CE828C}" presName="vertSpace2" presStyleLbl="node1" presStyleIdx="0" presStyleCnt="3"/>
      <dgm:spPr/>
    </dgm:pt>
    <dgm:pt modelId="{94A3C681-BF5C-4717-9563-513A1FE0E3D7}" type="pres">
      <dgm:prSet presAssocID="{2ED6F16E-A5BB-4731-9652-722228CE828C}" presName="circle2" presStyleLbl="node1" presStyleIdx="1" presStyleCnt="3"/>
      <dgm:spPr>
        <a:solidFill>
          <a:srgbClr val="0F5494"/>
        </a:solidFill>
      </dgm:spPr>
      <dgm:t>
        <a:bodyPr/>
        <a:lstStyle/>
        <a:p>
          <a:endParaRPr lang="en-GB"/>
        </a:p>
      </dgm:t>
    </dgm:pt>
    <dgm:pt modelId="{354CDE6A-F659-4108-8DD8-3BC085B324B0}" type="pres">
      <dgm:prSet presAssocID="{2ED6F16E-A5BB-4731-9652-722228CE828C}" presName="rect2" presStyleLbl="alignAcc1" presStyleIdx="1" presStyleCnt="3"/>
      <dgm:spPr/>
      <dgm:t>
        <a:bodyPr/>
        <a:lstStyle/>
        <a:p>
          <a:endParaRPr lang="en-GB"/>
        </a:p>
      </dgm:t>
    </dgm:pt>
    <dgm:pt modelId="{CDF89DBC-5E5C-4C15-8FC1-941D5D77896F}" type="pres">
      <dgm:prSet presAssocID="{973C0A39-D11E-4F04-9F02-594EE116F9ED}" presName="vertSpace3" presStyleLbl="node1" presStyleIdx="1" presStyleCnt="3"/>
      <dgm:spPr/>
    </dgm:pt>
    <dgm:pt modelId="{AE78AC95-7729-472A-B168-6E7118B3ED04}" type="pres">
      <dgm:prSet presAssocID="{973C0A39-D11E-4F04-9F02-594EE116F9ED}" presName="circle3" presStyleLbl="node1" presStyleIdx="2" presStyleCnt="3"/>
      <dgm:spPr>
        <a:solidFill>
          <a:srgbClr val="0F5494"/>
        </a:solidFill>
      </dgm:spPr>
      <dgm:t>
        <a:bodyPr/>
        <a:lstStyle/>
        <a:p>
          <a:endParaRPr lang="en-GB"/>
        </a:p>
      </dgm:t>
    </dgm:pt>
    <dgm:pt modelId="{24DC8FC7-D163-4693-A52E-422DF67E1D16}" type="pres">
      <dgm:prSet presAssocID="{973C0A39-D11E-4F04-9F02-594EE116F9ED}" presName="rect3" presStyleLbl="alignAcc1" presStyleIdx="2" presStyleCnt="3"/>
      <dgm:spPr/>
      <dgm:t>
        <a:bodyPr/>
        <a:lstStyle/>
        <a:p>
          <a:endParaRPr lang="en-GB"/>
        </a:p>
      </dgm:t>
    </dgm:pt>
    <dgm:pt modelId="{689424A3-86FE-4D94-949D-07CC5A262EB8}" type="pres">
      <dgm:prSet presAssocID="{397F6396-F361-460C-9371-73C70EC1959D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AB60E55-705A-4AC1-AB9E-5350834C623C}" type="pres">
      <dgm:prSet presAssocID="{2ED6F16E-A5BB-4731-9652-722228CE828C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819B4F9-F18A-48C4-A6EF-B2E180ED552F}" type="pres">
      <dgm:prSet presAssocID="{973C0A39-D11E-4F04-9F02-594EE116F9ED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391CD52C-3E1C-493E-9F83-EDB53CE9AC03}" type="presOf" srcId="{973C0A39-D11E-4F04-9F02-594EE116F9ED}" destId="{24DC8FC7-D163-4693-A52E-422DF67E1D16}" srcOrd="0" destOrd="0" presId="urn:microsoft.com/office/officeart/2005/8/layout/target3"/>
    <dgm:cxn modelId="{EF614246-31C3-46B5-B73C-431D6FA5B4D6}" type="presOf" srcId="{2ED6F16E-A5BB-4731-9652-722228CE828C}" destId="{2AB60E55-705A-4AC1-AB9E-5350834C623C}" srcOrd="1" destOrd="0" presId="urn:microsoft.com/office/officeart/2005/8/layout/target3"/>
    <dgm:cxn modelId="{DEF1D9E2-15F2-452A-9C06-76CB2A5780FE}" type="presOf" srcId="{5D2B9424-AB57-42F0-BB45-4B5B5B5CF00F}" destId="{50CAB017-4F3A-433E-A957-C858596F4C38}" srcOrd="0" destOrd="0" presId="urn:microsoft.com/office/officeart/2005/8/layout/target3"/>
    <dgm:cxn modelId="{81642CDB-A20D-4F9F-943D-539C151C6F2E}" type="presOf" srcId="{973C0A39-D11E-4F04-9F02-594EE116F9ED}" destId="{C819B4F9-F18A-48C4-A6EF-B2E180ED552F}" srcOrd="1" destOrd="0" presId="urn:microsoft.com/office/officeart/2005/8/layout/target3"/>
    <dgm:cxn modelId="{CA58AB4B-7170-4CFE-AFE0-873A1D8CC035}" type="presOf" srcId="{397F6396-F361-460C-9371-73C70EC1959D}" destId="{CAF1D5F9-E5A8-40DA-84A3-1BA1D80BF818}" srcOrd="0" destOrd="0" presId="urn:microsoft.com/office/officeart/2005/8/layout/target3"/>
    <dgm:cxn modelId="{2D44E255-4C2F-4306-88A7-7A1F26C0F184}" srcId="{5D2B9424-AB57-42F0-BB45-4B5B5B5CF00F}" destId="{973C0A39-D11E-4F04-9F02-594EE116F9ED}" srcOrd="2" destOrd="0" parTransId="{365EFE82-A611-4605-8C52-30FBDA50A478}" sibTransId="{01A2FE08-C697-44A4-B896-F88B6E08966E}"/>
    <dgm:cxn modelId="{FBC525C4-269C-4707-BE75-BA94656C862A}" type="presOf" srcId="{2ED6F16E-A5BB-4731-9652-722228CE828C}" destId="{354CDE6A-F659-4108-8DD8-3BC085B324B0}" srcOrd="0" destOrd="0" presId="urn:microsoft.com/office/officeart/2005/8/layout/target3"/>
    <dgm:cxn modelId="{AC27BACF-FCF6-49CB-82CA-A487146CDE44}" type="presOf" srcId="{397F6396-F361-460C-9371-73C70EC1959D}" destId="{689424A3-86FE-4D94-949D-07CC5A262EB8}" srcOrd="1" destOrd="0" presId="urn:microsoft.com/office/officeart/2005/8/layout/target3"/>
    <dgm:cxn modelId="{E29D3525-8CA3-4953-9673-06C50F23B1F3}" srcId="{5D2B9424-AB57-42F0-BB45-4B5B5B5CF00F}" destId="{2ED6F16E-A5BB-4731-9652-722228CE828C}" srcOrd="1" destOrd="0" parTransId="{6A252B5D-93F8-4418-8990-5F013BDE70D5}" sibTransId="{FC10187F-EB43-4CB7-AED2-12877B4F5F30}"/>
    <dgm:cxn modelId="{22215737-A1DF-4946-A322-BD5418E15EE8}" srcId="{5D2B9424-AB57-42F0-BB45-4B5B5B5CF00F}" destId="{397F6396-F361-460C-9371-73C70EC1959D}" srcOrd="0" destOrd="0" parTransId="{C1FA8362-A434-4805-B374-45F229B563AB}" sibTransId="{491ACC63-F054-4889-AD1C-A8E175BF39AA}"/>
    <dgm:cxn modelId="{122779D3-E67F-4D73-B8BC-EC4C61FD3FB0}" type="presParOf" srcId="{50CAB017-4F3A-433E-A957-C858596F4C38}" destId="{4579EB83-2380-4A9A-B234-48741084B783}" srcOrd="0" destOrd="0" presId="urn:microsoft.com/office/officeart/2005/8/layout/target3"/>
    <dgm:cxn modelId="{391BAF26-68DF-47BD-9BEF-B56740802E21}" type="presParOf" srcId="{50CAB017-4F3A-433E-A957-C858596F4C38}" destId="{2A9F7B72-3806-4EFE-AC92-525E54BB9576}" srcOrd="1" destOrd="0" presId="urn:microsoft.com/office/officeart/2005/8/layout/target3"/>
    <dgm:cxn modelId="{CAA538A2-6CDA-4FBE-BFE1-F661FA19AA63}" type="presParOf" srcId="{50CAB017-4F3A-433E-A957-C858596F4C38}" destId="{CAF1D5F9-E5A8-40DA-84A3-1BA1D80BF818}" srcOrd="2" destOrd="0" presId="urn:microsoft.com/office/officeart/2005/8/layout/target3"/>
    <dgm:cxn modelId="{096A475A-9A32-45FC-A274-BD34A68FAA42}" type="presParOf" srcId="{50CAB017-4F3A-433E-A957-C858596F4C38}" destId="{E1A51A45-A35F-4D34-902A-99C28E127EE9}" srcOrd="3" destOrd="0" presId="urn:microsoft.com/office/officeart/2005/8/layout/target3"/>
    <dgm:cxn modelId="{C0B649EE-1FB0-4C67-91EA-44E8BE447B78}" type="presParOf" srcId="{50CAB017-4F3A-433E-A957-C858596F4C38}" destId="{94A3C681-BF5C-4717-9563-513A1FE0E3D7}" srcOrd="4" destOrd="0" presId="urn:microsoft.com/office/officeart/2005/8/layout/target3"/>
    <dgm:cxn modelId="{767CAAA0-54C6-483F-8222-12302FB2391F}" type="presParOf" srcId="{50CAB017-4F3A-433E-A957-C858596F4C38}" destId="{354CDE6A-F659-4108-8DD8-3BC085B324B0}" srcOrd="5" destOrd="0" presId="urn:microsoft.com/office/officeart/2005/8/layout/target3"/>
    <dgm:cxn modelId="{1EDB33E7-6FBE-4594-8E3F-854A825D7DA8}" type="presParOf" srcId="{50CAB017-4F3A-433E-A957-C858596F4C38}" destId="{CDF89DBC-5E5C-4C15-8FC1-941D5D77896F}" srcOrd="6" destOrd="0" presId="urn:microsoft.com/office/officeart/2005/8/layout/target3"/>
    <dgm:cxn modelId="{99919891-49FB-4816-9889-1A6C4B05B52A}" type="presParOf" srcId="{50CAB017-4F3A-433E-A957-C858596F4C38}" destId="{AE78AC95-7729-472A-B168-6E7118B3ED04}" srcOrd="7" destOrd="0" presId="urn:microsoft.com/office/officeart/2005/8/layout/target3"/>
    <dgm:cxn modelId="{99D49247-1075-43A7-BD26-0EF25B3FC6BF}" type="presParOf" srcId="{50CAB017-4F3A-433E-A957-C858596F4C38}" destId="{24DC8FC7-D163-4693-A52E-422DF67E1D16}" srcOrd="8" destOrd="0" presId="urn:microsoft.com/office/officeart/2005/8/layout/target3"/>
    <dgm:cxn modelId="{F281DE7A-813C-4583-B4D3-DB8737E21C9B}" type="presParOf" srcId="{50CAB017-4F3A-433E-A957-C858596F4C38}" destId="{689424A3-86FE-4D94-949D-07CC5A262EB8}" srcOrd="9" destOrd="0" presId="urn:microsoft.com/office/officeart/2005/8/layout/target3"/>
    <dgm:cxn modelId="{4FA8888D-7064-4D87-BD00-C4E7A49BA679}" type="presParOf" srcId="{50CAB017-4F3A-433E-A957-C858596F4C38}" destId="{2AB60E55-705A-4AC1-AB9E-5350834C623C}" srcOrd="10" destOrd="0" presId="urn:microsoft.com/office/officeart/2005/8/layout/target3"/>
    <dgm:cxn modelId="{7AF5DD08-C1F0-447D-A368-04551E182DB4}" type="presParOf" srcId="{50CAB017-4F3A-433E-A957-C858596F4C38}" destId="{C819B4F9-F18A-48C4-A6EF-B2E180ED552F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2B9424-AB57-42F0-BB45-4B5B5B5CF00F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97F6396-F361-460C-9371-73C70EC1959D}">
      <dgm:prSet/>
      <dgm:spPr>
        <a:ln>
          <a:solidFill>
            <a:srgbClr val="0F5494"/>
          </a:solidFill>
        </a:ln>
      </dgm:spPr>
      <dgm:t>
        <a:bodyPr/>
        <a:lstStyle/>
        <a:p>
          <a:pPr rtl="0"/>
          <a:r>
            <a:rPr lang="fr-BE" b="1" dirty="0" smtClean="0">
              <a:solidFill>
                <a:srgbClr val="75195B"/>
              </a:solidFill>
            </a:rPr>
            <a:t>Double objective</a:t>
          </a:r>
          <a:r>
            <a:rPr lang="fr-BE" dirty="0" smtClean="0"/>
            <a:t>:</a:t>
          </a:r>
          <a:endParaRPr lang="en-GB" dirty="0"/>
        </a:p>
      </dgm:t>
    </dgm:pt>
    <dgm:pt modelId="{C1FA8362-A434-4805-B374-45F229B563AB}" type="parTrans" cxnId="{22215737-A1DF-4946-A322-BD5418E15EE8}">
      <dgm:prSet/>
      <dgm:spPr/>
      <dgm:t>
        <a:bodyPr/>
        <a:lstStyle/>
        <a:p>
          <a:endParaRPr lang="en-GB"/>
        </a:p>
      </dgm:t>
    </dgm:pt>
    <dgm:pt modelId="{491ACC63-F054-4889-AD1C-A8E175BF39AA}" type="sibTrans" cxnId="{22215737-A1DF-4946-A322-BD5418E15EE8}">
      <dgm:prSet/>
      <dgm:spPr/>
      <dgm:t>
        <a:bodyPr/>
        <a:lstStyle/>
        <a:p>
          <a:endParaRPr lang="en-GB"/>
        </a:p>
      </dgm:t>
    </dgm:pt>
    <dgm:pt modelId="{2ED6F16E-A5BB-4731-9652-722228CE828C}">
      <dgm:prSet/>
      <dgm:spPr>
        <a:ln>
          <a:solidFill>
            <a:srgbClr val="0F5494"/>
          </a:solidFill>
        </a:ln>
      </dgm:spPr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i="1" dirty="0" smtClean="0">
              <a:solidFill>
                <a:srgbClr val="75195B"/>
              </a:solidFill>
            </a:rPr>
            <a:t>Facilitating access to finance for Social Enterprises</a:t>
          </a:r>
          <a:endParaRPr lang="en-GB" dirty="0" smtClean="0">
            <a:solidFill>
              <a:srgbClr val="75195B"/>
            </a:solidFill>
          </a:endParaRPr>
        </a:p>
        <a:p>
          <a:pPr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dirty="0"/>
        </a:p>
      </dgm:t>
    </dgm:pt>
    <dgm:pt modelId="{6A252B5D-93F8-4418-8990-5F013BDE70D5}" type="parTrans" cxnId="{E29D3525-8CA3-4953-9673-06C50F23B1F3}">
      <dgm:prSet/>
      <dgm:spPr/>
      <dgm:t>
        <a:bodyPr/>
        <a:lstStyle/>
        <a:p>
          <a:endParaRPr lang="en-GB"/>
        </a:p>
      </dgm:t>
    </dgm:pt>
    <dgm:pt modelId="{FC10187F-EB43-4CB7-AED2-12877B4F5F30}" type="sibTrans" cxnId="{E29D3525-8CA3-4953-9673-06C50F23B1F3}">
      <dgm:prSet/>
      <dgm:spPr/>
      <dgm:t>
        <a:bodyPr/>
        <a:lstStyle/>
        <a:p>
          <a:endParaRPr lang="en-GB"/>
        </a:p>
      </dgm:t>
    </dgm:pt>
    <dgm:pt modelId="{973C0A39-D11E-4F04-9F02-594EE116F9ED}">
      <dgm:prSet/>
      <dgm:spPr>
        <a:ln>
          <a:solidFill>
            <a:srgbClr val="0F5494"/>
          </a:solidFill>
        </a:ln>
      </dgm:spPr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i="1" dirty="0" smtClean="0">
              <a:solidFill>
                <a:srgbClr val="75195B"/>
              </a:solidFill>
            </a:rPr>
            <a:t>Helping the development of the Social finance market</a:t>
          </a:r>
          <a:endParaRPr lang="en-GB" dirty="0" smtClean="0">
            <a:solidFill>
              <a:srgbClr val="75195B"/>
            </a:solidFill>
          </a:endParaRPr>
        </a:p>
        <a:p>
          <a:pPr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dirty="0"/>
        </a:p>
      </dgm:t>
    </dgm:pt>
    <dgm:pt modelId="{365EFE82-A611-4605-8C52-30FBDA50A478}" type="parTrans" cxnId="{2D44E255-4C2F-4306-88A7-7A1F26C0F184}">
      <dgm:prSet/>
      <dgm:spPr/>
      <dgm:t>
        <a:bodyPr/>
        <a:lstStyle/>
        <a:p>
          <a:endParaRPr lang="en-GB"/>
        </a:p>
      </dgm:t>
    </dgm:pt>
    <dgm:pt modelId="{01A2FE08-C697-44A4-B896-F88B6E08966E}" type="sibTrans" cxnId="{2D44E255-4C2F-4306-88A7-7A1F26C0F184}">
      <dgm:prSet/>
      <dgm:spPr/>
      <dgm:t>
        <a:bodyPr/>
        <a:lstStyle/>
        <a:p>
          <a:endParaRPr lang="en-GB"/>
        </a:p>
      </dgm:t>
    </dgm:pt>
    <dgm:pt modelId="{50CAB017-4F3A-433E-A957-C858596F4C38}" type="pres">
      <dgm:prSet presAssocID="{5D2B9424-AB57-42F0-BB45-4B5B5B5CF00F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4579EB83-2380-4A9A-B234-48741084B783}" type="pres">
      <dgm:prSet presAssocID="{397F6396-F361-460C-9371-73C70EC1959D}" presName="circle1" presStyleLbl="node1" presStyleIdx="0" presStyleCnt="3"/>
      <dgm:spPr>
        <a:solidFill>
          <a:srgbClr val="0F5494"/>
        </a:solidFill>
      </dgm:spPr>
      <dgm:t>
        <a:bodyPr/>
        <a:lstStyle/>
        <a:p>
          <a:endParaRPr lang="en-GB"/>
        </a:p>
      </dgm:t>
    </dgm:pt>
    <dgm:pt modelId="{2A9F7B72-3806-4EFE-AC92-525E54BB9576}" type="pres">
      <dgm:prSet presAssocID="{397F6396-F361-460C-9371-73C70EC1959D}" presName="space" presStyleCnt="0"/>
      <dgm:spPr/>
    </dgm:pt>
    <dgm:pt modelId="{CAF1D5F9-E5A8-40DA-84A3-1BA1D80BF818}" type="pres">
      <dgm:prSet presAssocID="{397F6396-F361-460C-9371-73C70EC1959D}" presName="rect1" presStyleLbl="alignAcc1" presStyleIdx="0" presStyleCnt="3"/>
      <dgm:spPr/>
      <dgm:t>
        <a:bodyPr/>
        <a:lstStyle/>
        <a:p>
          <a:endParaRPr lang="en-GB"/>
        </a:p>
      </dgm:t>
    </dgm:pt>
    <dgm:pt modelId="{E1A51A45-A35F-4D34-902A-99C28E127EE9}" type="pres">
      <dgm:prSet presAssocID="{2ED6F16E-A5BB-4731-9652-722228CE828C}" presName="vertSpace2" presStyleLbl="node1" presStyleIdx="0" presStyleCnt="3"/>
      <dgm:spPr/>
    </dgm:pt>
    <dgm:pt modelId="{94A3C681-BF5C-4717-9563-513A1FE0E3D7}" type="pres">
      <dgm:prSet presAssocID="{2ED6F16E-A5BB-4731-9652-722228CE828C}" presName="circle2" presStyleLbl="node1" presStyleIdx="1" presStyleCnt="3"/>
      <dgm:spPr>
        <a:solidFill>
          <a:srgbClr val="0F5494"/>
        </a:solidFill>
      </dgm:spPr>
      <dgm:t>
        <a:bodyPr/>
        <a:lstStyle/>
        <a:p>
          <a:endParaRPr lang="en-GB"/>
        </a:p>
      </dgm:t>
    </dgm:pt>
    <dgm:pt modelId="{354CDE6A-F659-4108-8DD8-3BC085B324B0}" type="pres">
      <dgm:prSet presAssocID="{2ED6F16E-A5BB-4731-9652-722228CE828C}" presName="rect2" presStyleLbl="alignAcc1" presStyleIdx="1" presStyleCnt="3"/>
      <dgm:spPr/>
      <dgm:t>
        <a:bodyPr/>
        <a:lstStyle/>
        <a:p>
          <a:endParaRPr lang="en-GB"/>
        </a:p>
      </dgm:t>
    </dgm:pt>
    <dgm:pt modelId="{CDF89DBC-5E5C-4C15-8FC1-941D5D77896F}" type="pres">
      <dgm:prSet presAssocID="{973C0A39-D11E-4F04-9F02-594EE116F9ED}" presName="vertSpace3" presStyleLbl="node1" presStyleIdx="1" presStyleCnt="3"/>
      <dgm:spPr/>
    </dgm:pt>
    <dgm:pt modelId="{AE78AC95-7729-472A-B168-6E7118B3ED04}" type="pres">
      <dgm:prSet presAssocID="{973C0A39-D11E-4F04-9F02-594EE116F9ED}" presName="circle3" presStyleLbl="node1" presStyleIdx="2" presStyleCnt="3"/>
      <dgm:spPr>
        <a:solidFill>
          <a:srgbClr val="0F5494"/>
        </a:solidFill>
      </dgm:spPr>
      <dgm:t>
        <a:bodyPr/>
        <a:lstStyle/>
        <a:p>
          <a:endParaRPr lang="en-GB"/>
        </a:p>
      </dgm:t>
    </dgm:pt>
    <dgm:pt modelId="{24DC8FC7-D163-4693-A52E-422DF67E1D16}" type="pres">
      <dgm:prSet presAssocID="{973C0A39-D11E-4F04-9F02-594EE116F9ED}" presName="rect3" presStyleLbl="alignAcc1" presStyleIdx="2" presStyleCnt="3"/>
      <dgm:spPr/>
      <dgm:t>
        <a:bodyPr/>
        <a:lstStyle/>
        <a:p>
          <a:endParaRPr lang="en-GB"/>
        </a:p>
      </dgm:t>
    </dgm:pt>
    <dgm:pt modelId="{689424A3-86FE-4D94-949D-07CC5A262EB8}" type="pres">
      <dgm:prSet presAssocID="{397F6396-F361-460C-9371-73C70EC1959D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AB60E55-705A-4AC1-AB9E-5350834C623C}" type="pres">
      <dgm:prSet presAssocID="{2ED6F16E-A5BB-4731-9652-722228CE828C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819B4F9-F18A-48C4-A6EF-B2E180ED552F}" type="pres">
      <dgm:prSet presAssocID="{973C0A39-D11E-4F04-9F02-594EE116F9ED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8EFF1883-4525-4B7C-AE9B-400C17E78FC6}" type="presOf" srcId="{5D2B9424-AB57-42F0-BB45-4B5B5B5CF00F}" destId="{50CAB017-4F3A-433E-A957-C858596F4C38}" srcOrd="0" destOrd="0" presId="urn:microsoft.com/office/officeart/2005/8/layout/target3"/>
    <dgm:cxn modelId="{E521C2D4-010C-48A4-BF86-CCA34CB15EDB}" type="presOf" srcId="{973C0A39-D11E-4F04-9F02-594EE116F9ED}" destId="{24DC8FC7-D163-4693-A52E-422DF67E1D16}" srcOrd="0" destOrd="0" presId="urn:microsoft.com/office/officeart/2005/8/layout/target3"/>
    <dgm:cxn modelId="{C03172A6-D1FE-4510-9D93-9529E69CA280}" type="presOf" srcId="{397F6396-F361-460C-9371-73C70EC1959D}" destId="{CAF1D5F9-E5A8-40DA-84A3-1BA1D80BF818}" srcOrd="0" destOrd="0" presId="urn:microsoft.com/office/officeart/2005/8/layout/target3"/>
    <dgm:cxn modelId="{2D44E255-4C2F-4306-88A7-7A1F26C0F184}" srcId="{5D2B9424-AB57-42F0-BB45-4B5B5B5CF00F}" destId="{973C0A39-D11E-4F04-9F02-594EE116F9ED}" srcOrd="2" destOrd="0" parTransId="{365EFE82-A611-4605-8C52-30FBDA50A478}" sibTransId="{01A2FE08-C697-44A4-B896-F88B6E08966E}"/>
    <dgm:cxn modelId="{6032F0A4-23A1-442A-98FA-0B6153D44F6A}" type="presOf" srcId="{397F6396-F361-460C-9371-73C70EC1959D}" destId="{689424A3-86FE-4D94-949D-07CC5A262EB8}" srcOrd="1" destOrd="0" presId="urn:microsoft.com/office/officeart/2005/8/layout/target3"/>
    <dgm:cxn modelId="{90E9034E-6E80-4FF5-AC73-C33040C46F93}" type="presOf" srcId="{2ED6F16E-A5BB-4731-9652-722228CE828C}" destId="{2AB60E55-705A-4AC1-AB9E-5350834C623C}" srcOrd="1" destOrd="0" presId="urn:microsoft.com/office/officeart/2005/8/layout/target3"/>
    <dgm:cxn modelId="{641EAC42-114D-4C82-9338-C2C346FD955E}" type="presOf" srcId="{2ED6F16E-A5BB-4731-9652-722228CE828C}" destId="{354CDE6A-F659-4108-8DD8-3BC085B324B0}" srcOrd="0" destOrd="0" presId="urn:microsoft.com/office/officeart/2005/8/layout/target3"/>
    <dgm:cxn modelId="{E29D3525-8CA3-4953-9673-06C50F23B1F3}" srcId="{5D2B9424-AB57-42F0-BB45-4B5B5B5CF00F}" destId="{2ED6F16E-A5BB-4731-9652-722228CE828C}" srcOrd="1" destOrd="0" parTransId="{6A252B5D-93F8-4418-8990-5F013BDE70D5}" sibTransId="{FC10187F-EB43-4CB7-AED2-12877B4F5F30}"/>
    <dgm:cxn modelId="{A757E69C-7D3B-4AF6-9AEE-C8D84EF3DEC6}" type="presOf" srcId="{973C0A39-D11E-4F04-9F02-594EE116F9ED}" destId="{C819B4F9-F18A-48C4-A6EF-B2E180ED552F}" srcOrd="1" destOrd="0" presId="urn:microsoft.com/office/officeart/2005/8/layout/target3"/>
    <dgm:cxn modelId="{22215737-A1DF-4946-A322-BD5418E15EE8}" srcId="{5D2B9424-AB57-42F0-BB45-4B5B5B5CF00F}" destId="{397F6396-F361-460C-9371-73C70EC1959D}" srcOrd="0" destOrd="0" parTransId="{C1FA8362-A434-4805-B374-45F229B563AB}" sibTransId="{491ACC63-F054-4889-AD1C-A8E175BF39AA}"/>
    <dgm:cxn modelId="{F2026B2E-4481-42BF-98D6-3D9241E779A0}" type="presParOf" srcId="{50CAB017-4F3A-433E-A957-C858596F4C38}" destId="{4579EB83-2380-4A9A-B234-48741084B783}" srcOrd="0" destOrd="0" presId="urn:microsoft.com/office/officeart/2005/8/layout/target3"/>
    <dgm:cxn modelId="{E77AD9B1-08DE-4135-9714-2705CAFAA95C}" type="presParOf" srcId="{50CAB017-4F3A-433E-A957-C858596F4C38}" destId="{2A9F7B72-3806-4EFE-AC92-525E54BB9576}" srcOrd="1" destOrd="0" presId="urn:microsoft.com/office/officeart/2005/8/layout/target3"/>
    <dgm:cxn modelId="{85DBB150-F49A-4685-9CD1-368566B2E439}" type="presParOf" srcId="{50CAB017-4F3A-433E-A957-C858596F4C38}" destId="{CAF1D5F9-E5A8-40DA-84A3-1BA1D80BF818}" srcOrd="2" destOrd="0" presId="urn:microsoft.com/office/officeart/2005/8/layout/target3"/>
    <dgm:cxn modelId="{9500FD18-8BF6-4ED7-B480-78CD934217F5}" type="presParOf" srcId="{50CAB017-4F3A-433E-A957-C858596F4C38}" destId="{E1A51A45-A35F-4D34-902A-99C28E127EE9}" srcOrd="3" destOrd="0" presId="urn:microsoft.com/office/officeart/2005/8/layout/target3"/>
    <dgm:cxn modelId="{0CA8395A-FB03-4245-97C6-41C657C59391}" type="presParOf" srcId="{50CAB017-4F3A-433E-A957-C858596F4C38}" destId="{94A3C681-BF5C-4717-9563-513A1FE0E3D7}" srcOrd="4" destOrd="0" presId="urn:microsoft.com/office/officeart/2005/8/layout/target3"/>
    <dgm:cxn modelId="{A3363D42-FD13-444B-BFC9-7A679C5C2443}" type="presParOf" srcId="{50CAB017-4F3A-433E-A957-C858596F4C38}" destId="{354CDE6A-F659-4108-8DD8-3BC085B324B0}" srcOrd="5" destOrd="0" presId="urn:microsoft.com/office/officeart/2005/8/layout/target3"/>
    <dgm:cxn modelId="{C7AFF87E-B31D-4B5E-8E48-9B2C1E80EF42}" type="presParOf" srcId="{50CAB017-4F3A-433E-A957-C858596F4C38}" destId="{CDF89DBC-5E5C-4C15-8FC1-941D5D77896F}" srcOrd="6" destOrd="0" presId="urn:microsoft.com/office/officeart/2005/8/layout/target3"/>
    <dgm:cxn modelId="{4284E765-691D-4AF6-910A-00748A2B10A3}" type="presParOf" srcId="{50CAB017-4F3A-433E-A957-C858596F4C38}" destId="{AE78AC95-7729-472A-B168-6E7118B3ED04}" srcOrd="7" destOrd="0" presId="urn:microsoft.com/office/officeart/2005/8/layout/target3"/>
    <dgm:cxn modelId="{5BDFFA94-8F0B-4D42-BF36-786392FB243D}" type="presParOf" srcId="{50CAB017-4F3A-433E-A957-C858596F4C38}" destId="{24DC8FC7-D163-4693-A52E-422DF67E1D16}" srcOrd="8" destOrd="0" presId="urn:microsoft.com/office/officeart/2005/8/layout/target3"/>
    <dgm:cxn modelId="{48C34C6F-CB64-4284-BA7B-4BE986D910A6}" type="presParOf" srcId="{50CAB017-4F3A-433E-A957-C858596F4C38}" destId="{689424A3-86FE-4D94-949D-07CC5A262EB8}" srcOrd="9" destOrd="0" presId="urn:microsoft.com/office/officeart/2005/8/layout/target3"/>
    <dgm:cxn modelId="{DA7FF45E-2A54-4293-BD22-F2F90C028F73}" type="presParOf" srcId="{50CAB017-4F3A-433E-A957-C858596F4C38}" destId="{2AB60E55-705A-4AC1-AB9E-5350834C623C}" srcOrd="10" destOrd="0" presId="urn:microsoft.com/office/officeart/2005/8/layout/target3"/>
    <dgm:cxn modelId="{1F273AD9-B0C2-45EC-ABA4-72C99C5CAD0F}" type="presParOf" srcId="{50CAB017-4F3A-433E-A957-C858596F4C38}" destId="{C819B4F9-F18A-48C4-A6EF-B2E180ED552F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FC42DF4-28EA-4050-BAE6-F04DA8F1D0F3}" type="doc">
      <dgm:prSet loTypeId="urn:microsoft.com/office/officeart/2005/8/layout/rings+Icon#1" loCatId="relationship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en-GB"/>
        </a:p>
      </dgm:t>
    </dgm:pt>
    <dgm:pt modelId="{BD0C83A2-32FC-4E38-97E8-D828F9700FAF}">
      <dgm:prSet phldrT="[Text]" custT="1"/>
      <dgm:spPr>
        <a:solidFill>
          <a:srgbClr val="F6C700">
            <a:alpha val="50000"/>
          </a:srgbClr>
        </a:solidFill>
      </dgm:spPr>
      <dgm:t>
        <a:bodyPr/>
        <a:lstStyle/>
        <a:p>
          <a:pPr algn="ctr"/>
          <a:r>
            <a:rPr lang="en-GB" sz="1400" b="1" dirty="0"/>
            <a:t>Entrepreneurial dimension</a:t>
          </a:r>
        </a:p>
        <a:p>
          <a:pPr algn="ctr"/>
          <a:r>
            <a:rPr lang="en-GB" sz="1100" i="1" strike="noStrike" baseline="0" dirty="0" smtClean="0">
              <a:latin typeface="Arial" panose="020B0604020202020204" pitchFamily="34" charset="0"/>
              <a:cs typeface="Arial" panose="020B0604020202020204" pitchFamily="34" charset="0"/>
            </a:rPr>
            <a:t>Continuous </a:t>
          </a:r>
          <a:r>
            <a:rPr lang="en-GB" sz="1100" i="1" strike="noStrike" baseline="0" dirty="0">
              <a:latin typeface="Arial" panose="020B0604020202020204" pitchFamily="34" charset="0"/>
              <a:cs typeface="Arial" panose="020B0604020202020204" pitchFamily="34" charset="0"/>
            </a:rPr>
            <a:t>economic </a:t>
          </a:r>
          <a:r>
            <a:rPr lang="en-GB" sz="1100" i="1" strike="noStrike" baseline="0" dirty="0" smtClean="0">
              <a:latin typeface="Arial" panose="020B0604020202020204" pitchFamily="34" charset="0"/>
              <a:cs typeface="Arial" panose="020B0604020202020204" pitchFamily="34" charset="0"/>
            </a:rPr>
            <a:t>activity</a:t>
          </a:r>
          <a:endParaRPr lang="en-GB" sz="1100" i="1" strike="noStrike" baseline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F69082-CE69-41DA-8609-A991476565E5}" type="parTrans" cxnId="{E0B2D069-FF6B-41EC-BD49-86C9AE0F35F6}">
      <dgm:prSet/>
      <dgm:spPr/>
      <dgm:t>
        <a:bodyPr/>
        <a:lstStyle/>
        <a:p>
          <a:pPr algn="ctr"/>
          <a:endParaRPr lang="en-GB"/>
        </a:p>
      </dgm:t>
    </dgm:pt>
    <dgm:pt modelId="{7017DA4C-F3E3-4B56-8D8F-F383269A5F08}" type="sibTrans" cxnId="{E0B2D069-FF6B-41EC-BD49-86C9AE0F35F6}">
      <dgm:prSet/>
      <dgm:spPr/>
      <dgm:t>
        <a:bodyPr/>
        <a:lstStyle/>
        <a:p>
          <a:pPr algn="ctr"/>
          <a:endParaRPr lang="en-GB"/>
        </a:p>
      </dgm:t>
    </dgm:pt>
    <dgm:pt modelId="{9D5C182A-AD1A-479B-B6BE-F80054BD381D}">
      <dgm:prSet phldrT="[Text]" custT="1"/>
      <dgm:spPr>
        <a:solidFill>
          <a:srgbClr val="75195B">
            <a:alpha val="50000"/>
          </a:srgbClr>
        </a:solidFill>
      </dgm:spPr>
      <dgm:t>
        <a:bodyPr/>
        <a:lstStyle/>
        <a:p>
          <a:pPr algn="ctr"/>
          <a:r>
            <a:rPr lang="en-GB" sz="1400" b="1" dirty="0"/>
            <a:t>Social dimension</a:t>
          </a:r>
        </a:p>
        <a:p>
          <a:pPr algn="ctr"/>
          <a:r>
            <a:rPr lang="en-GB" sz="1000" b="0" i="1" dirty="0" smtClean="0">
              <a:latin typeface="Arial" panose="020B0604020202020204" pitchFamily="34" charset="0"/>
              <a:cs typeface="Arial" panose="020B0604020202020204" pitchFamily="34" charset="0"/>
            </a:rPr>
            <a:t>Social aim as primary objective</a:t>
          </a:r>
          <a:endParaRPr lang="en-GB" sz="1000" b="0" i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D16076-DDC8-411C-97FD-C5CB884195CE}" type="sibTrans" cxnId="{D6340EF6-384A-4899-A684-8E6017ABC390}">
      <dgm:prSet/>
      <dgm:spPr/>
      <dgm:t>
        <a:bodyPr/>
        <a:lstStyle/>
        <a:p>
          <a:pPr algn="ctr"/>
          <a:endParaRPr lang="en-GB"/>
        </a:p>
      </dgm:t>
    </dgm:pt>
    <dgm:pt modelId="{86306890-7C13-4F13-A977-EE4803EB93C0}" type="parTrans" cxnId="{D6340EF6-384A-4899-A684-8E6017ABC390}">
      <dgm:prSet/>
      <dgm:spPr/>
      <dgm:t>
        <a:bodyPr/>
        <a:lstStyle/>
        <a:p>
          <a:pPr algn="ctr"/>
          <a:endParaRPr lang="en-GB"/>
        </a:p>
      </dgm:t>
    </dgm:pt>
    <dgm:pt modelId="{06772A6A-A8BC-44AC-8BF0-27D1579EA0B9}">
      <dgm:prSet phldrT="[Text]" custT="1"/>
      <dgm:spPr>
        <a:solidFill>
          <a:srgbClr val="0F5494">
            <a:alpha val="50000"/>
          </a:srgbClr>
        </a:solidFill>
      </dgm:spPr>
      <dgm:t>
        <a:bodyPr/>
        <a:lstStyle/>
        <a:p>
          <a:pPr algn="ctr"/>
          <a:endParaRPr lang="en-GB" sz="1400" b="1" dirty="0"/>
        </a:p>
        <a:p>
          <a:pPr algn="ctr"/>
          <a:r>
            <a:rPr lang="en-GB" sz="1400" b="1" dirty="0"/>
            <a:t>Governance </a:t>
          </a:r>
          <a:r>
            <a:rPr lang="en-GB" sz="1400" b="1" dirty="0" smtClean="0"/>
            <a:t>dimension</a:t>
          </a:r>
        </a:p>
        <a:p>
          <a:pPr algn="ctr"/>
          <a:endParaRPr lang="en-GB" sz="1400" b="1" dirty="0"/>
        </a:p>
        <a:p>
          <a:pPr algn="ctr"/>
          <a:r>
            <a:rPr lang="en-GB" sz="1100" b="0" i="1" dirty="0" smtClea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Limits </a:t>
          </a:r>
          <a:r>
            <a:rPr lang="en-GB" sz="1100" b="0" i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on distribution of </a:t>
          </a:r>
          <a:r>
            <a:rPr lang="en-GB" sz="1100" b="0" i="1" dirty="0" smtClea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profits</a:t>
          </a:r>
        </a:p>
        <a:p>
          <a:pPr algn="ctr"/>
          <a:r>
            <a:rPr lang="fr-BE" sz="1100" b="0" i="1" dirty="0" smtClea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Social impact </a:t>
          </a:r>
          <a:r>
            <a:rPr lang="fr-BE" sz="1100" b="0" i="1" dirty="0" err="1" smtClea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measurement</a:t>
          </a:r>
          <a:endParaRPr lang="en-GB" sz="1100" b="0" i="1" dirty="0" smtClean="0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algn="ctr"/>
          <a:endParaRPr lang="en-GB" sz="1000" b="0" i="1" dirty="0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07576A8-D3D2-4C68-B24A-5F559E1EB066}" type="sibTrans" cxnId="{A5D276F1-E8F1-43E5-94C2-3F43E1E05DEA}">
      <dgm:prSet/>
      <dgm:spPr/>
      <dgm:t>
        <a:bodyPr/>
        <a:lstStyle/>
        <a:p>
          <a:pPr algn="ctr"/>
          <a:endParaRPr lang="en-GB"/>
        </a:p>
      </dgm:t>
    </dgm:pt>
    <dgm:pt modelId="{EE9A4107-36EE-4AF8-89DF-C58435BC89DB}" type="parTrans" cxnId="{A5D276F1-E8F1-43E5-94C2-3F43E1E05DEA}">
      <dgm:prSet/>
      <dgm:spPr/>
      <dgm:t>
        <a:bodyPr/>
        <a:lstStyle/>
        <a:p>
          <a:pPr algn="ctr"/>
          <a:endParaRPr lang="en-GB"/>
        </a:p>
      </dgm:t>
    </dgm:pt>
    <dgm:pt modelId="{0F49052F-E307-4FA6-926C-281A5332486C}" type="pres">
      <dgm:prSet presAssocID="{DFC42DF4-28EA-4050-BAE6-F04DA8F1D0F3}" presName="Name0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A59D403C-D3F5-4368-A5B9-D8630DBB6462}" type="pres">
      <dgm:prSet presAssocID="{DFC42DF4-28EA-4050-BAE6-F04DA8F1D0F3}" presName="ellipse1" presStyleLbl="vennNode1" presStyleIdx="0" presStyleCnt="3" custLinFactNeighborX="58637" custLinFactNeighborY="6819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069F2FF-CE1E-418C-B418-7FDFBE9AEAF2}" type="pres">
      <dgm:prSet presAssocID="{DFC42DF4-28EA-4050-BAE6-F04DA8F1D0F3}" presName="ellipse2" presStyleLbl="vennNode1" presStyleIdx="1" presStyleCnt="3" custLinFactNeighborX="-38300" custLinFactNeighborY="-6669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3A11F77-1B9C-44AD-B235-888483BDD830}" type="pres">
      <dgm:prSet presAssocID="{DFC42DF4-28EA-4050-BAE6-F04DA8F1D0F3}" presName="ellipse3" presStyleLbl="vennNode1" presStyleIdx="2" presStyleCnt="3" custLinFactNeighborX="-130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40000B98-DD3E-40B6-A6D5-54A0A2862B36}" type="presOf" srcId="{BD0C83A2-32FC-4E38-97E8-D828F9700FAF}" destId="{73A11F77-1B9C-44AD-B235-888483BDD830}" srcOrd="0" destOrd="0" presId="urn:microsoft.com/office/officeart/2005/8/layout/rings+Icon#1"/>
    <dgm:cxn modelId="{A5D276F1-E8F1-43E5-94C2-3F43E1E05DEA}" srcId="{DFC42DF4-28EA-4050-BAE6-F04DA8F1D0F3}" destId="{06772A6A-A8BC-44AC-8BF0-27D1579EA0B9}" srcOrd="0" destOrd="0" parTransId="{EE9A4107-36EE-4AF8-89DF-C58435BC89DB}" sibTransId="{907576A8-D3D2-4C68-B24A-5F559E1EB066}"/>
    <dgm:cxn modelId="{7C81BF67-4319-4798-A187-89F0D9365AB0}" type="presOf" srcId="{06772A6A-A8BC-44AC-8BF0-27D1579EA0B9}" destId="{A59D403C-D3F5-4368-A5B9-D8630DBB6462}" srcOrd="0" destOrd="0" presId="urn:microsoft.com/office/officeart/2005/8/layout/rings+Icon#1"/>
    <dgm:cxn modelId="{652E65E8-F791-4215-993D-9A5663120843}" type="presOf" srcId="{DFC42DF4-28EA-4050-BAE6-F04DA8F1D0F3}" destId="{0F49052F-E307-4FA6-926C-281A5332486C}" srcOrd="0" destOrd="0" presId="urn:microsoft.com/office/officeart/2005/8/layout/rings+Icon#1"/>
    <dgm:cxn modelId="{D6340EF6-384A-4899-A684-8E6017ABC390}" srcId="{DFC42DF4-28EA-4050-BAE6-F04DA8F1D0F3}" destId="{9D5C182A-AD1A-479B-B6BE-F80054BD381D}" srcOrd="1" destOrd="0" parTransId="{86306890-7C13-4F13-A977-EE4803EB93C0}" sibTransId="{61D16076-DDC8-411C-97FD-C5CB884195CE}"/>
    <dgm:cxn modelId="{9FFFDD13-C24F-43A1-8081-C2A6B556E87D}" type="presOf" srcId="{9D5C182A-AD1A-479B-B6BE-F80054BD381D}" destId="{1069F2FF-CE1E-418C-B418-7FDFBE9AEAF2}" srcOrd="0" destOrd="0" presId="urn:microsoft.com/office/officeart/2005/8/layout/rings+Icon#1"/>
    <dgm:cxn modelId="{E0B2D069-FF6B-41EC-BD49-86C9AE0F35F6}" srcId="{DFC42DF4-28EA-4050-BAE6-F04DA8F1D0F3}" destId="{BD0C83A2-32FC-4E38-97E8-D828F9700FAF}" srcOrd="2" destOrd="0" parTransId="{CFF69082-CE69-41DA-8609-A991476565E5}" sibTransId="{7017DA4C-F3E3-4B56-8D8F-F383269A5F08}"/>
    <dgm:cxn modelId="{0594C0C8-FAE0-4E4C-BA18-5A4F73E33D77}" type="presParOf" srcId="{0F49052F-E307-4FA6-926C-281A5332486C}" destId="{A59D403C-D3F5-4368-A5B9-D8630DBB6462}" srcOrd="0" destOrd="0" presId="urn:microsoft.com/office/officeart/2005/8/layout/rings+Icon#1"/>
    <dgm:cxn modelId="{BCDCECF9-0C6A-4F3A-94EF-1312C4B5DA62}" type="presParOf" srcId="{0F49052F-E307-4FA6-926C-281A5332486C}" destId="{1069F2FF-CE1E-418C-B418-7FDFBE9AEAF2}" srcOrd="1" destOrd="0" presId="urn:microsoft.com/office/officeart/2005/8/layout/rings+Icon#1"/>
    <dgm:cxn modelId="{9DC3A6DE-3C4E-4E64-AC64-7379E32A2135}" type="presParOf" srcId="{0F49052F-E307-4FA6-926C-281A5332486C}" destId="{73A11F77-1B9C-44AD-B235-888483BDD830}" srcOrd="2" destOrd="0" presId="urn:microsoft.com/office/officeart/2005/8/layout/rings+Icon#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79EB83-2380-4A9A-B234-48741084B783}">
      <dsp:nvSpPr>
        <dsp:cNvPr id="0" name=""/>
        <dsp:cNvSpPr/>
      </dsp:nvSpPr>
      <dsp:spPr>
        <a:xfrm>
          <a:off x="0" y="0"/>
          <a:ext cx="3384476" cy="3384476"/>
        </a:xfrm>
        <a:prstGeom prst="pie">
          <a:avLst>
            <a:gd name="adj1" fmla="val 5400000"/>
            <a:gd name="adj2" fmla="val 16200000"/>
          </a:avLst>
        </a:prstGeom>
        <a:solidFill>
          <a:srgbClr val="0F54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F1D5F9-E5A8-40DA-84A3-1BA1D80BF818}">
      <dsp:nvSpPr>
        <dsp:cNvPr id="0" name=""/>
        <dsp:cNvSpPr/>
      </dsp:nvSpPr>
      <dsp:spPr>
        <a:xfrm>
          <a:off x="1692238" y="0"/>
          <a:ext cx="6537362" cy="338447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F549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900" b="1" kern="1200" dirty="0" smtClean="0">
              <a:solidFill>
                <a:srgbClr val="75195B"/>
              </a:solidFill>
            </a:rPr>
            <a:t>Double objective</a:t>
          </a:r>
          <a:r>
            <a:rPr lang="fr-BE" sz="1900" kern="1200" dirty="0" smtClean="0"/>
            <a:t>:</a:t>
          </a:r>
          <a:endParaRPr lang="en-GB" sz="1900" kern="1200" dirty="0"/>
        </a:p>
      </dsp:txBody>
      <dsp:txXfrm>
        <a:off x="1692238" y="0"/>
        <a:ext cx="6537362" cy="1015344"/>
      </dsp:txXfrm>
    </dsp:sp>
    <dsp:sp modelId="{94A3C681-BF5C-4717-9563-513A1FE0E3D7}">
      <dsp:nvSpPr>
        <dsp:cNvPr id="0" name=""/>
        <dsp:cNvSpPr/>
      </dsp:nvSpPr>
      <dsp:spPr>
        <a:xfrm>
          <a:off x="592284" y="1015344"/>
          <a:ext cx="2199907" cy="2199907"/>
        </a:xfrm>
        <a:prstGeom prst="pie">
          <a:avLst>
            <a:gd name="adj1" fmla="val 5400000"/>
            <a:gd name="adj2" fmla="val 16200000"/>
          </a:avLst>
        </a:prstGeom>
        <a:solidFill>
          <a:srgbClr val="0F54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4CDE6A-F659-4108-8DD8-3BC085B324B0}">
      <dsp:nvSpPr>
        <dsp:cNvPr id="0" name=""/>
        <dsp:cNvSpPr/>
      </dsp:nvSpPr>
      <dsp:spPr>
        <a:xfrm>
          <a:off x="1692238" y="1015344"/>
          <a:ext cx="6537362" cy="219990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F549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900" i="1" kern="1200" dirty="0" smtClean="0">
              <a:solidFill>
                <a:srgbClr val="75195B"/>
              </a:solidFill>
            </a:rPr>
            <a:t>Facilitating access to finance for Social Enterprises</a:t>
          </a:r>
          <a:endParaRPr lang="en-GB" sz="1900" kern="1200" dirty="0" smtClean="0">
            <a:solidFill>
              <a:srgbClr val="75195B"/>
            </a:solidFill>
          </a:endParaRPr>
        </a:p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900" kern="1200" dirty="0"/>
        </a:p>
      </dsp:txBody>
      <dsp:txXfrm>
        <a:off x="1692238" y="1015344"/>
        <a:ext cx="6537362" cy="1015341"/>
      </dsp:txXfrm>
    </dsp:sp>
    <dsp:sp modelId="{AE78AC95-7729-472A-B168-6E7118B3ED04}">
      <dsp:nvSpPr>
        <dsp:cNvPr id="0" name=""/>
        <dsp:cNvSpPr/>
      </dsp:nvSpPr>
      <dsp:spPr>
        <a:xfrm>
          <a:off x="1184567" y="2030686"/>
          <a:ext cx="1015341" cy="1015341"/>
        </a:xfrm>
        <a:prstGeom prst="pie">
          <a:avLst>
            <a:gd name="adj1" fmla="val 5400000"/>
            <a:gd name="adj2" fmla="val 16200000"/>
          </a:avLst>
        </a:prstGeom>
        <a:solidFill>
          <a:srgbClr val="0F54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DC8FC7-D163-4693-A52E-422DF67E1D16}">
      <dsp:nvSpPr>
        <dsp:cNvPr id="0" name=""/>
        <dsp:cNvSpPr/>
      </dsp:nvSpPr>
      <dsp:spPr>
        <a:xfrm>
          <a:off x="1692238" y="2030686"/>
          <a:ext cx="6537362" cy="101534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F549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900" i="1" kern="1200" dirty="0" smtClean="0">
              <a:solidFill>
                <a:srgbClr val="75195B"/>
              </a:solidFill>
            </a:rPr>
            <a:t>Helping the development of the Social finance market</a:t>
          </a:r>
          <a:endParaRPr lang="en-GB" sz="1900" kern="1200" dirty="0" smtClean="0">
            <a:solidFill>
              <a:srgbClr val="75195B"/>
            </a:solidFill>
          </a:endParaRPr>
        </a:p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900" kern="1200" dirty="0"/>
        </a:p>
      </dsp:txBody>
      <dsp:txXfrm>
        <a:off x="1692238" y="2030686"/>
        <a:ext cx="6537362" cy="10153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79EB83-2380-4A9A-B234-48741084B783}">
      <dsp:nvSpPr>
        <dsp:cNvPr id="0" name=""/>
        <dsp:cNvSpPr/>
      </dsp:nvSpPr>
      <dsp:spPr>
        <a:xfrm>
          <a:off x="0" y="0"/>
          <a:ext cx="3384476" cy="3384476"/>
        </a:xfrm>
        <a:prstGeom prst="pie">
          <a:avLst>
            <a:gd name="adj1" fmla="val 5400000"/>
            <a:gd name="adj2" fmla="val 16200000"/>
          </a:avLst>
        </a:prstGeom>
        <a:solidFill>
          <a:srgbClr val="0F54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F1D5F9-E5A8-40DA-84A3-1BA1D80BF818}">
      <dsp:nvSpPr>
        <dsp:cNvPr id="0" name=""/>
        <dsp:cNvSpPr/>
      </dsp:nvSpPr>
      <dsp:spPr>
        <a:xfrm>
          <a:off x="1692238" y="0"/>
          <a:ext cx="6537362" cy="338447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F549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2300" b="1" kern="1200" dirty="0" smtClean="0">
              <a:solidFill>
                <a:srgbClr val="75195B"/>
              </a:solidFill>
            </a:rPr>
            <a:t>Double objective</a:t>
          </a:r>
          <a:r>
            <a:rPr lang="fr-BE" sz="2300" kern="1200" dirty="0" smtClean="0"/>
            <a:t>:</a:t>
          </a:r>
          <a:endParaRPr lang="en-GB" sz="2300" kern="1200" dirty="0"/>
        </a:p>
      </dsp:txBody>
      <dsp:txXfrm>
        <a:off x="1692238" y="0"/>
        <a:ext cx="6537362" cy="1015344"/>
      </dsp:txXfrm>
    </dsp:sp>
    <dsp:sp modelId="{94A3C681-BF5C-4717-9563-513A1FE0E3D7}">
      <dsp:nvSpPr>
        <dsp:cNvPr id="0" name=""/>
        <dsp:cNvSpPr/>
      </dsp:nvSpPr>
      <dsp:spPr>
        <a:xfrm>
          <a:off x="592284" y="1015344"/>
          <a:ext cx="2199907" cy="2199907"/>
        </a:xfrm>
        <a:prstGeom prst="pie">
          <a:avLst>
            <a:gd name="adj1" fmla="val 5400000"/>
            <a:gd name="adj2" fmla="val 16200000"/>
          </a:avLst>
        </a:prstGeom>
        <a:solidFill>
          <a:srgbClr val="0F54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4CDE6A-F659-4108-8DD8-3BC085B324B0}">
      <dsp:nvSpPr>
        <dsp:cNvPr id="0" name=""/>
        <dsp:cNvSpPr/>
      </dsp:nvSpPr>
      <dsp:spPr>
        <a:xfrm>
          <a:off x="1692238" y="1015344"/>
          <a:ext cx="6537362" cy="219990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F549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300" i="1" kern="1200" dirty="0" smtClean="0">
              <a:solidFill>
                <a:srgbClr val="75195B"/>
              </a:solidFill>
            </a:rPr>
            <a:t>Facilitating access to finance for Social Enterprises</a:t>
          </a:r>
          <a:endParaRPr lang="en-GB" sz="2300" kern="1200" dirty="0" smtClean="0">
            <a:solidFill>
              <a:srgbClr val="75195B"/>
            </a:solidFill>
          </a:endParaRPr>
        </a:p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300" kern="1200" dirty="0"/>
        </a:p>
      </dsp:txBody>
      <dsp:txXfrm>
        <a:off x="1692238" y="1015344"/>
        <a:ext cx="6537362" cy="1015341"/>
      </dsp:txXfrm>
    </dsp:sp>
    <dsp:sp modelId="{AE78AC95-7729-472A-B168-6E7118B3ED04}">
      <dsp:nvSpPr>
        <dsp:cNvPr id="0" name=""/>
        <dsp:cNvSpPr/>
      </dsp:nvSpPr>
      <dsp:spPr>
        <a:xfrm>
          <a:off x="1184567" y="2030686"/>
          <a:ext cx="1015341" cy="1015341"/>
        </a:xfrm>
        <a:prstGeom prst="pie">
          <a:avLst>
            <a:gd name="adj1" fmla="val 5400000"/>
            <a:gd name="adj2" fmla="val 16200000"/>
          </a:avLst>
        </a:prstGeom>
        <a:solidFill>
          <a:srgbClr val="0F54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DC8FC7-D163-4693-A52E-422DF67E1D16}">
      <dsp:nvSpPr>
        <dsp:cNvPr id="0" name=""/>
        <dsp:cNvSpPr/>
      </dsp:nvSpPr>
      <dsp:spPr>
        <a:xfrm>
          <a:off x="1692238" y="2030686"/>
          <a:ext cx="6537362" cy="101534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F549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300" i="1" kern="1200" dirty="0" smtClean="0">
              <a:solidFill>
                <a:srgbClr val="75195B"/>
              </a:solidFill>
            </a:rPr>
            <a:t>Helping the development of the Social finance market</a:t>
          </a:r>
          <a:endParaRPr lang="en-GB" sz="2300" kern="1200" dirty="0" smtClean="0">
            <a:solidFill>
              <a:srgbClr val="75195B"/>
            </a:solidFill>
          </a:endParaRPr>
        </a:p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300" kern="1200" dirty="0"/>
        </a:p>
      </dsp:txBody>
      <dsp:txXfrm>
        <a:off x="1692238" y="2030686"/>
        <a:ext cx="6537362" cy="10153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9D403C-D3F5-4368-A5B9-D8630DBB6462}">
      <dsp:nvSpPr>
        <dsp:cNvPr id="0" name=""/>
        <dsp:cNvSpPr/>
      </dsp:nvSpPr>
      <dsp:spPr>
        <a:xfrm>
          <a:off x="2040549" y="1757266"/>
          <a:ext cx="2634839" cy="2634802"/>
        </a:xfrm>
        <a:prstGeom prst="ellipse">
          <a:avLst/>
        </a:prstGeom>
        <a:solidFill>
          <a:srgbClr val="0F5494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b="1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/>
            <a:t>Governance </a:t>
          </a:r>
          <a:r>
            <a:rPr lang="en-GB" sz="1400" b="1" kern="1200" dirty="0" smtClean="0"/>
            <a:t>dimension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b="1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b="0" i="1" kern="1200" dirty="0" smtClea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Limits </a:t>
          </a:r>
          <a:r>
            <a:rPr lang="en-GB" sz="1100" b="0" i="1" kern="12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on distribution of </a:t>
          </a:r>
          <a:r>
            <a:rPr lang="en-GB" sz="1100" b="0" i="1" kern="1200" dirty="0" smtClea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profits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100" b="0" i="1" kern="1200" dirty="0" smtClea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Social impact </a:t>
          </a:r>
          <a:r>
            <a:rPr lang="fr-BE" sz="1100" b="0" i="1" kern="1200" dirty="0" err="1" smtClea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measurement</a:t>
          </a:r>
          <a:endParaRPr lang="en-GB" sz="1100" b="0" i="1" kern="1200" dirty="0" smtClean="0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b="0" i="1" kern="1200" dirty="0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26412" y="2143124"/>
        <a:ext cx="1863113" cy="1863086"/>
      </dsp:txXfrm>
    </dsp:sp>
    <dsp:sp modelId="{1069F2FF-CE1E-418C-B418-7FDFBE9AEAF2}">
      <dsp:nvSpPr>
        <dsp:cNvPr id="0" name=""/>
        <dsp:cNvSpPr/>
      </dsp:nvSpPr>
      <dsp:spPr>
        <a:xfrm>
          <a:off x="842590" y="11"/>
          <a:ext cx="2634839" cy="2634802"/>
        </a:xfrm>
        <a:prstGeom prst="ellipse">
          <a:avLst/>
        </a:prstGeom>
        <a:solidFill>
          <a:srgbClr val="75195B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/>
            <a:t>Social dimension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b="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Social aim as primary objective</a:t>
          </a:r>
          <a:endParaRPr lang="en-GB" sz="1000" b="0" i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28453" y="385869"/>
        <a:ext cx="1863113" cy="1863086"/>
      </dsp:txXfrm>
    </dsp:sp>
    <dsp:sp modelId="{73A11F77-1B9C-44AD-B235-888483BDD830}">
      <dsp:nvSpPr>
        <dsp:cNvPr id="0" name=""/>
        <dsp:cNvSpPr/>
      </dsp:nvSpPr>
      <dsp:spPr>
        <a:xfrm>
          <a:off x="3171921" y="0"/>
          <a:ext cx="2634839" cy="2634802"/>
        </a:xfrm>
        <a:prstGeom prst="ellipse">
          <a:avLst/>
        </a:prstGeom>
        <a:solidFill>
          <a:srgbClr val="F6C7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/>
            <a:t>Entrepreneurial dimension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i="1" strike="noStrike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Continuous </a:t>
          </a:r>
          <a:r>
            <a:rPr lang="en-GB" sz="1100" i="1" strike="noStrike" kern="1200" baseline="0" dirty="0">
              <a:latin typeface="Arial" panose="020B0604020202020204" pitchFamily="34" charset="0"/>
              <a:cs typeface="Arial" panose="020B0604020202020204" pitchFamily="34" charset="0"/>
            </a:rPr>
            <a:t>economic </a:t>
          </a:r>
          <a:r>
            <a:rPr lang="en-GB" sz="1100" i="1" strike="noStrike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activity</a:t>
          </a:r>
          <a:endParaRPr lang="en-GB" sz="1100" i="1" strike="noStrike" kern="1200" baseline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57784" y="385858"/>
        <a:ext cx="1863113" cy="18630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ings+Icon#1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841" cy="49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184" y="0"/>
            <a:ext cx="2949841" cy="49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750"/>
            <a:ext cx="2949841" cy="497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184" y="9444750"/>
            <a:ext cx="2949841" cy="497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5EC7A9CE-B5D3-4830-AA57-DD8049CE9F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096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841" cy="49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184" y="0"/>
            <a:ext cx="2949841" cy="49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44" y="4723171"/>
            <a:ext cx="5445126" cy="4475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750"/>
            <a:ext cx="2949841" cy="497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184" y="9444750"/>
            <a:ext cx="2949841" cy="497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6441B25-C4D1-47DB-817D-B9C4FC5392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4065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36134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38172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8743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0" i="0" u="none" strike="noStrike" kern="1200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6514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584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628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61584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61584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46123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SBI short term action plan on access to finance, better visibility and enabling regulatory framework has been delivered at EU level, but implementation at MS level continues.</a:t>
            </a: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DG EMPL focuses notably on access to finance and on building better knowledge of the sector. </a:t>
            </a: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06957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61584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326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8743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ts val="1200"/>
              </a:spcAft>
              <a:buClrTx/>
              <a:buSzTx/>
              <a:buFont typeface="Verdana" panose="020B0604030504040204" pitchFamily="34" charset="0"/>
              <a:buNone/>
              <a:tabLst/>
              <a:defRPr/>
            </a:pPr>
            <a:endParaRPr lang="en-GB" sz="1600" kern="1200" dirty="0" smtClean="0">
              <a:solidFill>
                <a:schemeClr val="tx1"/>
              </a:solidFill>
              <a:latin typeface="Arial" charset="0"/>
              <a:ea typeface="Times New Roman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854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1125538"/>
            <a:ext cx="9144000" cy="5732462"/>
          </a:xfrm>
          <a:prstGeom prst="rect">
            <a:avLst/>
          </a:prstGeom>
          <a:solidFill>
            <a:srgbClr val="0F5494"/>
          </a:solidFill>
          <a:ln w="635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39952" y="1700808"/>
            <a:ext cx="4536504" cy="2088232"/>
          </a:xfrm>
        </p:spPr>
        <p:txBody>
          <a:bodyPr/>
          <a:lstStyle>
            <a:lvl1pPr>
              <a:defRPr sz="7600">
                <a:solidFill>
                  <a:srgbClr val="FFD624"/>
                </a:solidFill>
              </a:defRPr>
            </a:lvl1pPr>
          </a:lstStyle>
          <a:p>
            <a:r>
              <a:rPr lang="en-GB" dirty="0" smtClean="0"/>
              <a:t>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7544" y="3933056"/>
            <a:ext cx="3744416" cy="1872208"/>
          </a:xfrm>
        </p:spPr>
        <p:txBody>
          <a:bodyPr/>
          <a:lstStyle>
            <a:lvl1pPr>
              <a:buNone/>
              <a:defRPr sz="3000" b="1" i="0">
                <a:solidFill>
                  <a:schemeClr val="bg1"/>
                </a:solidFill>
              </a:defRPr>
            </a:lvl1pPr>
            <a:lvl3pPr marL="228600" indent="-228600" algn="l">
              <a:defRPr sz="3000" b="1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093296"/>
            <a:ext cx="2133600" cy="476250"/>
          </a:xfrm>
        </p:spPr>
        <p:txBody>
          <a:bodyPr/>
          <a:lstStyle>
            <a:lvl1pPr>
              <a:defRPr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093296"/>
            <a:ext cx="2895600" cy="476250"/>
          </a:xfrm>
        </p:spPr>
        <p:txBody>
          <a:bodyPr/>
          <a:lstStyle>
            <a:lvl1pPr>
              <a:defRPr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093296"/>
            <a:ext cx="2133600" cy="47625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BB59E6E-B967-488E-B209-8B7FA0D7AF9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5" name="Picture 2" descr="C:\DOCUME~1\lenain\LOCALS~1\Temp\7zEAE.tmp\LOGO-CE for Social Europe EN Positive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0400" y="324000"/>
            <a:ext cx="1814400" cy="1398702"/>
          </a:xfrm>
          <a:prstGeom prst="rect">
            <a:avLst/>
          </a:prstGeom>
          <a:noFill/>
        </p:spPr>
      </p:pic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55200" y="6478584"/>
            <a:ext cx="610199" cy="4068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98375-5C84-4176-84A5-B6A3E0825F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1123950"/>
            <a:ext cx="2058988" cy="48974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23950"/>
            <a:ext cx="6029325" cy="48974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C7773-6390-40B5-8F3A-46FD9E5B70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1FD93-A467-4626-B76C-55053C31852D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31/03/2016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45ED4-29D9-4938-8A97-A492360998DB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1797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D1904-7E76-4B38-BDAB-0F9F23D0079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31/03/2016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8FB7A-F5C8-4F1B-A6AD-87E9A6EC507B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6957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C3F22-1230-46BF-A621-FE0316BAFAF4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31/03/2016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239E2-4EE0-4159-8631-886959748A1A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6784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77FA-30B5-4B41-AFAC-4C9BF52AAC25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31/03/2016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EFEFF-D89B-44E4-A186-EEF0267F82D7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000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FD168-F5CC-4A7D-8923-642F6C57345D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31/03/2016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89B11-6289-42A3-A66F-4C5ADABD3A88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4657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5475-192E-4F37-83E3-8D1D3C1B761C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31/03/2016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02FA3-CC5B-49B0-999A-0DFBFC26AF7A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5852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0B5EC-E339-49AD-A38D-917B841AF6B7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31/03/2016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C064B-4748-431B-B6DB-A694D8953F62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3877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EBAAC-3132-4B21-8B00-2FBCA4734EF1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31/03/2016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A2C36-BCF5-40DD-91B3-2A462D5227B1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484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989013"/>
          </a:xfrm>
          <a:prstGeom prst="rect">
            <a:avLst/>
          </a:prstGeom>
          <a:solidFill>
            <a:srgbClr val="75195B"/>
          </a:solidFill>
          <a:ln w="31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556271"/>
            <a:ext cx="8229600" cy="9366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384476"/>
          </a:xfrm>
        </p:spPr>
        <p:txBody>
          <a:bodyPr/>
          <a:lstStyle>
            <a:lvl1pPr marL="0" indent="-342900">
              <a:buClr>
                <a:srgbClr val="0F5494"/>
              </a:buClr>
              <a:buSzPct val="120000"/>
              <a:buFont typeface="Arial" pitchFamily="34" charset="0"/>
              <a:buChar char="•"/>
              <a:defRPr/>
            </a:lvl1pPr>
            <a:lvl2pPr>
              <a:buClr>
                <a:srgbClr val="004494"/>
              </a:buClr>
              <a:defRPr/>
            </a:lvl2pPr>
            <a:lvl3pPr>
              <a:buFontTx/>
              <a:buChar char="-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2"/>
            <a:endParaRPr lang="en-US" dirty="0" smtClean="0"/>
          </a:p>
        </p:txBody>
      </p:sp>
      <p:sp>
        <p:nvSpPr>
          <p:cNvPr id="1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093296"/>
            <a:ext cx="2133600" cy="476250"/>
          </a:xfrm>
        </p:spPr>
        <p:txBody>
          <a:bodyPr/>
          <a:lstStyle>
            <a:lvl1pPr>
              <a:defRPr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093296"/>
            <a:ext cx="2895600" cy="476250"/>
          </a:xfrm>
        </p:spPr>
        <p:txBody>
          <a:bodyPr/>
          <a:lstStyle>
            <a:lvl1pPr>
              <a:defRPr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093296"/>
            <a:ext cx="2133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BB59E6E-B967-488E-B209-8B7FA0D7AF9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55200" y="6458400"/>
            <a:ext cx="610199" cy="406800"/>
          </a:xfrm>
          <a:prstGeom prst="rect">
            <a:avLst/>
          </a:prstGeom>
          <a:noFill/>
        </p:spPr>
      </p:pic>
      <p:pic>
        <p:nvPicPr>
          <p:cNvPr id="3" name="Picture 2" descr="C:\DOCUME~1\lenain\LOCALS~1\Temp\7zEB0.tmp\LOGO-CE for Social Europe EN Negative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54800" y="306000"/>
            <a:ext cx="1620466" cy="124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A30BB-AA26-453A-97FF-A0CEBB608B6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31/03/2016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4D65B-5C29-4DA5-940B-E699C164B460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28930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0306C-E0D7-426D-807B-C9CAE7B8723D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31/03/2016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D6485-1E35-4AB8-9E92-22283ADC9B5B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8404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B8363-ABA1-4F2C-9D3B-00992637A8E0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31/03/2016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5EBB2-2E29-4BE9-AE33-D968B81CBA7A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0495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989013"/>
          </a:xfrm>
          <a:prstGeom prst="rect">
            <a:avLst/>
          </a:prstGeom>
          <a:solidFill>
            <a:srgbClr val="75195B"/>
          </a:solidFill>
          <a:ln w="31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556271"/>
            <a:ext cx="8229600" cy="9366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384476"/>
          </a:xfrm>
        </p:spPr>
        <p:txBody>
          <a:bodyPr/>
          <a:lstStyle>
            <a:lvl1pPr marL="0" indent="-342900">
              <a:buClr>
                <a:srgbClr val="0F5494"/>
              </a:buClr>
              <a:buSzPct val="120000"/>
              <a:buFont typeface="Arial" pitchFamily="34" charset="0"/>
              <a:buChar char="•"/>
              <a:defRPr/>
            </a:lvl1pPr>
            <a:lvl2pPr>
              <a:buClr>
                <a:srgbClr val="004494"/>
              </a:buClr>
              <a:defRPr/>
            </a:lvl2pPr>
            <a:lvl3pPr>
              <a:buFontTx/>
              <a:buChar char="-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2"/>
            <a:endParaRPr lang="en-US" dirty="0" smtClean="0"/>
          </a:p>
        </p:txBody>
      </p:sp>
      <p:sp>
        <p:nvSpPr>
          <p:cNvPr id="1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093296"/>
            <a:ext cx="2133600" cy="476250"/>
          </a:xfrm>
        </p:spPr>
        <p:txBody>
          <a:bodyPr/>
          <a:lstStyle>
            <a:lvl1pPr>
              <a:defRPr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093296"/>
            <a:ext cx="2895600" cy="476250"/>
          </a:xfrm>
        </p:spPr>
        <p:txBody>
          <a:bodyPr/>
          <a:lstStyle>
            <a:lvl1pPr>
              <a:defRPr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093296"/>
            <a:ext cx="2133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BB59E6E-B967-488E-B209-8B7FA0D7AF9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55200" y="6458400"/>
            <a:ext cx="610199" cy="406800"/>
          </a:xfrm>
          <a:prstGeom prst="rect">
            <a:avLst/>
          </a:prstGeom>
          <a:noFill/>
        </p:spPr>
      </p:pic>
      <p:pic>
        <p:nvPicPr>
          <p:cNvPr id="3" name="Picture 2" descr="C:\DOCUME~1\lenain\LOCALS~1\Temp\7zEB0.tmp\LOGO-CE for Social Europe EN Negative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54800" y="306000"/>
            <a:ext cx="1620466" cy="1249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296427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1125538"/>
            <a:ext cx="9144000" cy="5732462"/>
          </a:xfrm>
          <a:prstGeom prst="rect">
            <a:avLst/>
          </a:prstGeom>
          <a:solidFill>
            <a:srgbClr val="0F5494"/>
          </a:solidFill>
          <a:ln w="635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39952" y="1700808"/>
            <a:ext cx="4536504" cy="2088232"/>
          </a:xfrm>
        </p:spPr>
        <p:txBody>
          <a:bodyPr/>
          <a:lstStyle>
            <a:lvl1pPr>
              <a:defRPr sz="7600">
                <a:solidFill>
                  <a:srgbClr val="FFD624"/>
                </a:solidFill>
              </a:defRPr>
            </a:lvl1pPr>
          </a:lstStyle>
          <a:p>
            <a:r>
              <a:rPr lang="en-GB" dirty="0" smtClean="0"/>
              <a:t>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7544" y="3933056"/>
            <a:ext cx="3744416" cy="1872208"/>
          </a:xfrm>
        </p:spPr>
        <p:txBody>
          <a:bodyPr/>
          <a:lstStyle>
            <a:lvl1pPr>
              <a:buNone/>
              <a:defRPr sz="3000" b="1" i="0">
                <a:solidFill>
                  <a:schemeClr val="bg1"/>
                </a:solidFill>
              </a:defRPr>
            </a:lvl1pPr>
            <a:lvl3pPr marL="228600" indent="-228600" algn="l">
              <a:defRPr sz="3000" b="1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093296"/>
            <a:ext cx="2133600" cy="476250"/>
          </a:xfrm>
        </p:spPr>
        <p:txBody>
          <a:bodyPr/>
          <a:lstStyle>
            <a:lvl1pPr>
              <a:defRPr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093296"/>
            <a:ext cx="2895600" cy="476250"/>
          </a:xfrm>
        </p:spPr>
        <p:txBody>
          <a:bodyPr/>
          <a:lstStyle>
            <a:lvl1pPr>
              <a:defRPr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093296"/>
            <a:ext cx="2133600" cy="47625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BB59E6E-B967-488E-B209-8B7FA0D7AF99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5" name="Picture 2" descr="C:\DOCUME~1\lenain\LOCALS~1\Temp\7zEAE.tmp\LOGO-CE for Social Europe EN Positive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0400" y="324000"/>
            <a:ext cx="1814400" cy="1398702"/>
          </a:xfrm>
          <a:prstGeom prst="rect">
            <a:avLst/>
          </a:prstGeom>
          <a:noFill/>
        </p:spPr>
      </p:pic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55200" y="6478584"/>
            <a:ext cx="610199" cy="406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414857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989013"/>
          </a:xfrm>
          <a:prstGeom prst="rect">
            <a:avLst/>
          </a:prstGeom>
          <a:solidFill>
            <a:srgbClr val="75195B"/>
          </a:solidFill>
          <a:ln w="31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556271"/>
            <a:ext cx="8229600" cy="9366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384476"/>
          </a:xfrm>
        </p:spPr>
        <p:txBody>
          <a:bodyPr/>
          <a:lstStyle>
            <a:lvl1pPr marL="0" indent="-342900">
              <a:buClr>
                <a:srgbClr val="0F5494"/>
              </a:buClr>
              <a:buSzPct val="120000"/>
              <a:buFont typeface="Arial" pitchFamily="34" charset="0"/>
              <a:buChar char="•"/>
              <a:defRPr/>
            </a:lvl1pPr>
            <a:lvl2pPr>
              <a:buClr>
                <a:srgbClr val="004494"/>
              </a:buClr>
              <a:defRPr/>
            </a:lvl2pPr>
            <a:lvl3pPr>
              <a:buFontTx/>
              <a:buChar char="-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2"/>
            <a:endParaRPr lang="en-US" dirty="0" smtClean="0"/>
          </a:p>
        </p:txBody>
      </p:sp>
      <p:sp>
        <p:nvSpPr>
          <p:cNvPr id="1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093296"/>
            <a:ext cx="2133600" cy="476250"/>
          </a:xfrm>
        </p:spPr>
        <p:txBody>
          <a:bodyPr/>
          <a:lstStyle>
            <a:lvl1pPr>
              <a:defRPr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093296"/>
            <a:ext cx="2895600" cy="476250"/>
          </a:xfrm>
        </p:spPr>
        <p:txBody>
          <a:bodyPr/>
          <a:lstStyle>
            <a:lvl1pPr>
              <a:defRPr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1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093296"/>
            <a:ext cx="2133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BB59E6E-B967-488E-B209-8B7FA0D7AF99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55200" y="6458400"/>
            <a:ext cx="610199" cy="406800"/>
          </a:xfrm>
          <a:prstGeom prst="rect">
            <a:avLst/>
          </a:prstGeom>
          <a:noFill/>
        </p:spPr>
      </p:pic>
      <p:pic>
        <p:nvPicPr>
          <p:cNvPr id="3" name="Picture 2" descr="C:\DOCUME~1\lenain\LOCALS~1\Temp\7zEB0.tmp\LOGO-CE for Social Europe EN Negative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54800" y="306000"/>
            <a:ext cx="1620466" cy="1249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71567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88F9B-71EE-4D5C-B44E-012EF44E925A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5356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87600"/>
            <a:ext cx="4038600" cy="3633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87600"/>
            <a:ext cx="4038600" cy="3633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CDD1B-50E0-44E8-82B7-F85F69F6D40C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65301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8177A-0CE3-43B6-B11B-ED2E8AEAD8D3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02606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55DDF-6655-40F2-8D9E-CA15739A7ECF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860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88F9B-71EE-4D5C-B44E-012EF44E92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BFC62-E3CF-4012-8A8B-ABF1C18EA022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8840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800BF-55FD-4017-8F82-94A8DE4F5750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2378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47253-C9BC-4251-8AE3-8910CE9253F2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84901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98375-5C84-4176-84A5-B6A3E0825F02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22616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1123950"/>
            <a:ext cx="2058988" cy="48974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23950"/>
            <a:ext cx="6029325" cy="48974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C7773-6390-40B5-8F3A-46FD9E5B7090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981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87600"/>
            <a:ext cx="4038600" cy="3633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87600"/>
            <a:ext cx="4038600" cy="3633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CDD1B-50E0-44E8-82B7-F85F69F6D4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8177A-0CE3-43B6-B11B-ED2E8AEAD8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55DDF-6655-40F2-8D9E-CA15739A7E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BFC62-E3CF-4012-8A8B-ABF1C18EA0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800BF-55FD-4017-8F82-94A8DE4F5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47253-C9BC-4251-8AE3-8910CE9253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14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1239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Lorem ipsum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387600"/>
            <a:ext cx="8229600" cy="363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dirty="0" smtClean="0"/>
              <a:t>Et </a:t>
            </a:r>
            <a:r>
              <a:rPr lang="fr-BE" dirty="0" err="1" smtClean="0"/>
              <a:t>dolor</a:t>
            </a:r>
            <a:r>
              <a:rPr lang="fr-BE" dirty="0" smtClean="0"/>
              <a:t> </a:t>
            </a:r>
            <a:r>
              <a:rPr lang="fr-BE" dirty="0" err="1" smtClean="0"/>
              <a:t>fragum</a:t>
            </a:r>
            <a:endParaRPr lang="en-GB" dirty="0" smtClean="0"/>
          </a:p>
          <a:p>
            <a:pPr lvl="1"/>
            <a:r>
              <a:rPr lang="en-GB" dirty="0" smtClean="0"/>
              <a:t>Et </a:t>
            </a:r>
            <a:r>
              <a:rPr lang="en-GB" dirty="0" err="1" smtClean="0"/>
              <a:t>dolor</a:t>
            </a:r>
            <a:r>
              <a:rPr lang="en-GB" dirty="0" smtClean="0"/>
              <a:t> </a:t>
            </a:r>
            <a:r>
              <a:rPr lang="en-GB" dirty="0" err="1" smtClean="0"/>
              <a:t>fragum</a:t>
            </a:r>
            <a:endParaRPr lang="en-GB" dirty="0" smtClean="0"/>
          </a:p>
          <a:p>
            <a:pPr lvl="2"/>
            <a:r>
              <a:rPr lang="en-GB" dirty="0" smtClean="0"/>
              <a:t>- Et </a:t>
            </a:r>
            <a:r>
              <a:rPr lang="en-GB" dirty="0" err="1" smtClean="0"/>
              <a:t>dolor</a:t>
            </a:r>
            <a:r>
              <a:rPr lang="en-GB" dirty="0" smtClean="0"/>
              <a:t> </a:t>
            </a:r>
            <a:r>
              <a:rPr lang="en-GB" dirty="0" err="1" smtClean="0"/>
              <a:t>fragum</a:t>
            </a:r>
            <a:endParaRPr lang="en-GB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lang="en-GB" sz="1400" b="0" kern="120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9C8D21B7-B314-438C-91E9-7FF9087DC07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F5494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4494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79388" y="115888"/>
            <a:ext cx="6913562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80EB631-AAE7-43FE-B8C8-819E25074E37}" type="datetimeFigureOut">
              <a:rPr lang="en-GB" b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31/03/2016</a:t>
            </a:fld>
            <a:endParaRPr lang="en-GB" b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 b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D9866A3-DDBC-4D6A-947D-458DBBE3716C}" type="slidenum">
              <a:rPr lang="en-GB" b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b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936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1239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Lorem ipsum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387600"/>
            <a:ext cx="8229600" cy="363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dirty="0" smtClean="0"/>
              <a:t>Et </a:t>
            </a:r>
            <a:r>
              <a:rPr lang="fr-BE" dirty="0" err="1" smtClean="0"/>
              <a:t>dolor</a:t>
            </a:r>
            <a:r>
              <a:rPr lang="fr-BE" dirty="0" smtClean="0"/>
              <a:t> </a:t>
            </a:r>
            <a:r>
              <a:rPr lang="fr-BE" dirty="0" err="1" smtClean="0"/>
              <a:t>fragum</a:t>
            </a:r>
            <a:endParaRPr lang="en-GB" dirty="0" smtClean="0"/>
          </a:p>
          <a:p>
            <a:pPr lvl="1"/>
            <a:r>
              <a:rPr lang="en-GB" dirty="0" smtClean="0"/>
              <a:t>Et </a:t>
            </a:r>
            <a:r>
              <a:rPr lang="en-GB" dirty="0" err="1" smtClean="0"/>
              <a:t>dolor</a:t>
            </a:r>
            <a:r>
              <a:rPr lang="en-GB" dirty="0" smtClean="0"/>
              <a:t> </a:t>
            </a:r>
            <a:r>
              <a:rPr lang="en-GB" dirty="0" err="1" smtClean="0"/>
              <a:t>fragum</a:t>
            </a:r>
            <a:endParaRPr lang="en-GB" dirty="0" smtClean="0"/>
          </a:p>
          <a:p>
            <a:pPr lvl="2"/>
            <a:r>
              <a:rPr lang="en-GB" dirty="0" smtClean="0"/>
              <a:t>- Et </a:t>
            </a:r>
            <a:r>
              <a:rPr lang="en-GB" dirty="0" err="1" smtClean="0"/>
              <a:t>dolor</a:t>
            </a:r>
            <a:r>
              <a:rPr lang="en-GB" dirty="0" smtClean="0"/>
              <a:t> </a:t>
            </a:r>
            <a:r>
              <a:rPr lang="en-GB" dirty="0" err="1" smtClean="0"/>
              <a:t>fragum</a:t>
            </a:r>
            <a:endParaRPr lang="en-GB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lang="en-GB" sz="1400" b="0" kern="120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9C8D21B7-B314-438C-91E9-7FF9087DC07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869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F5494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4494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ec.europa.eu/social/main.jsp?catId=738&amp;langId=en&amp;pubId=7878" TargetMode="External"/><Relationship Id="rId4" Type="http://schemas.openxmlformats.org/officeDocument/2006/relationships/hyperlink" Target="http://ec.europa.eu/social/main.jsp?catId=630" TargetMode="External"/><Relationship Id="rId5" Type="http://schemas.openxmlformats.org/officeDocument/2006/relationships/image" Target="../media/image7.jpeg"/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://www.oecd.org/industry/Policy-Brief-social-impact.pdf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ec.europa.eu/social/main.jsp?catId=1084&amp;langId=en" TargetMode="External"/><Relationship Id="rId4" Type="http://schemas.openxmlformats.org/officeDocument/2006/relationships/hyperlink" Target="http://ec.europa.eu/social/socialentrepreneurship" TargetMode="External"/><Relationship Id="rId1" Type="http://schemas.openxmlformats.org/officeDocument/2006/relationships/slideLayout" Target="../slideLayouts/slideLayout25.xml"/><Relationship Id="rId2" Type="http://schemas.openxmlformats.org/officeDocument/2006/relationships/hyperlink" Target="http://ec.europa.eu/growth/sectors/social-economy/enterprises/expert-groups/index_en.htm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700808"/>
            <a:ext cx="8064896" cy="2088232"/>
          </a:xfrm>
        </p:spPr>
        <p:txBody>
          <a:bodyPr/>
          <a:lstStyle/>
          <a:p>
            <a:pPr algn="ctr"/>
            <a:r>
              <a:rPr lang="el-GR" sz="3200" cap="small" dirty="0" smtClean="0"/>
              <a:t>  </a:t>
            </a:r>
            <a:r>
              <a:rPr lang="fr-BE" sz="3200" cap="small" dirty="0" smtClean="0"/>
              <a:t/>
            </a:r>
            <a:br>
              <a:rPr lang="fr-BE" sz="3200" cap="small" dirty="0" smtClean="0"/>
            </a:br>
            <a:r>
              <a:rPr lang="fr-BE" sz="3200" cap="small" dirty="0" smtClean="0"/>
              <a:t/>
            </a:r>
            <a:br>
              <a:rPr lang="fr-BE" sz="3200" cap="small" dirty="0" smtClean="0"/>
            </a:br>
            <a:r>
              <a:rPr lang="fr-BE" sz="3200" cap="small" dirty="0">
                <a:solidFill>
                  <a:schemeClr val="bg1"/>
                </a:solidFill>
              </a:rPr>
              <a:t>EU support to social </a:t>
            </a:r>
            <a:r>
              <a:rPr lang="en-GB" sz="3200" cap="small" dirty="0" smtClean="0">
                <a:solidFill>
                  <a:schemeClr val="bg1"/>
                </a:solidFill>
              </a:rPr>
              <a:t>entrepreneurship</a:t>
            </a:r>
            <a:r>
              <a:rPr lang="fr-BE" sz="3200" cap="small" dirty="0">
                <a:solidFill>
                  <a:schemeClr val="bg1"/>
                </a:solidFill>
              </a:rPr>
              <a:t/>
            </a:r>
            <a:br>
              <a:rPr lang="fr-BE" sz="3200" cap="small" dirty="0">
                <a:solidFill>
                  <a:schemeClr val="bg1"/>
                </a:solidFill>
              </a:rPr>
            </a:br>
            <a:r>
              <a:rPr lang="fr-BE" sz="3200" cap="small" dirty="0" smtClean="0">
                <a:solidFill>
                  <a:schemeClr val="bg1"/>
                </a:solidFill>
              </a:rPr>
              <a:t/>
            </a:r>
            <a:br>
              <a:rPr lang="fr-BE" sz="3200" cap="small" dirty="0" smtClean="0">
                <a:solidFill>
                  <a:schemeClr val="bg1"/>
                </a:solidFill>
              </a:rPr>
            </a:b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4509120"/>
            <a:ext cx="7920880" cy="1872208"/>
          </a:xfrm>
        </p:spPr>
        <p:txBody>
          <a:bodyPr/>
          <a:lstStyle/>
          <a:p>
            <a:r>
              <a:rPr lang="fr-BE" sz="1800" dirty="0" smtClean="0"/>
              <a:t>Dana Verbal</a:t>
            </a:r>
          </a:p>
          <a:p>
            <a:r>
              <a:rPr lang="fr-BE" sz="1800" dirty="0" smtClean="0"/>
              <a:t>DG </a:t>
            </a:r>
            <a:r>
              <a:rPr lang="en-GB" sz="1800" dirty="0" smtClean="0"/>
              <a:t>Employment</a:t>
            </a:r>
            <a:r>
              <a:rPr lang="fr-BE" sz="1800" dirty="0" smtClean="0"/>
              <a:t>, Social </a:t>
            </a:r>
            <a:r>
              <a:rPr lang="en-GB" sz="1800" dirty="0" smtClean="0"/>
              <a:t>Affairs</a:t>
            </a:r>
            <a:r>
              <a:rPr lang="fr-BE" sz="1800" dirty="0" smtClean="0"/>
              <a:t> and Inclusion</a:t>
            </a:r>
          </a:p>
          <a:p>
            <a:r>
              <a:rPr lang="fr-BE" sz="1800" dirty="0" smtClean="0"/>
              <a:t>E.1. Job </a:t>
            </a:r>
            <a:r>
              <a:rPr lang="en-GB" sz="1800" dirty="0" smtClean="0"/>
              <a:t>Creation</a:t>
            </a:r>
          </a:p>
          <a:p>
            <a:endParaRPr lang="fr-BE" sz="1800" dirty="0" smtClean="0"/>
          </a:p>
          <a:p>
            <a:r>
              <a:rPr lang="fr-BE" sz="1800" dirty="0" smtClean="0"/>
              <a:t>31 March 2016</a:t>
            </a:r>
          </a:p>
          <a:p>
            <a:endParaRPr lang="en-GB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10"/>
          <p:cNvSpPr txBox="1">
            <a:spLocks noChangeArrowheads="1"/>
          </p:cNvSpPr>
          <p:nvPr/>
        </p:nvSpPr>
        <p:spPr bwMode="auto">
          <a:xfrm>
            <a:off x="4530849" y="2129998"/>
            <a:ext cx="4361631" cy="461665"/>
          </a:xfrm>
          <a:prstGeom prst="rect">
            <a:avLst/>
          </a:prstGeom>
          <a:noFill/>
          <a:ln w="19050">
            <a:solidFill>
              <a:srgbClr val="75195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75195B"/>
                </a:solidFill>
                <a:effectLst/>
                <a:uLnTx/>
                <a:uFillTx/>
                <a:latin typeface="Calibri" pitchFamily="34" charset="0"/>
                <a:cs typeface="Arial" charset="0"/>
              </a:rPr>
              <a:t>Investments</a:t>
            </a:r>
            <a:r>
              <a:rPr kumimoji="0" lang="fr-BE" sz="2400" b="0" i="0" u="none" strike="noStrike" kern="0" cap="none" spc="0" normalizeH="0" noProof="0" dirty="0" smtClean="0">
                <a:ln>
                  <a:noFill/>
                </a:ln>
                <a:solidFill>
                  <a:srgbClr val="75195B"/>
                </a:solidFill>
                <a:effectLst/>
                <a:uLnTx/>
                <a:uFillTx/>
                <a:latin typeface="Calibri" pitchFamily="34" charset="0"/>
                <a:cs typeface="Arial" charset="0"/>
              </a:rPr>
              <a:t> u</a:t>
            </a:r>
            <a:r>
              <a:rPr kumimoji="0" lang="fr-BE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75195B"/>
                </a:solidFill>
                <a:effectLst/>
                <a:uLnTx/>
                <a:uFillTx/>
                <a:latin typeface="Calibri" pitchFamily="34" charset="0"/>
                <a:cs typeface="Arial" charset="0"/>
              </a:rPr>
              <a:t>p to EUR 500 000</a:t>
            </a:r>
            <a:endParaRPr kumimoji="0" lang="en-GB" sz="2400" b="0" i="0" u="none" strike="noStrike" kern="0" cap="none" spc="0" normalizeH="0" baseline="0" noProof="0" dirty="0" smtClean="0">
              <a:ln>
                <a:noFill/>
              </a:ln>
              <a:solidFill>
                <a:srgbClr val="75195B"/>
              </a:solidFill>
              <a:effectLst/>
              <a:uLnTx/>
              <a:uFillTx/>
              <a:latin typeface="Calibri" pitchFamily="34" charset="0"/>
              <a:cs typeface="Arial" charset="0"/>
            </a:endParaRPr>
          </a:p>
        </p:txBody>
      </p:sp>
      <p:sp>
        <p:nvSpPr>
          <p:cNvPr id="10" name="Down Arrow 9"/>
          <p:cNvSpPr/>
          <p:nvPr/>
        </p:nvSpPr>
        <p:spPr>
          <a:xfrm>
            <a:off x="6260244" y="2780928"/>
            <a:ext cx="1016000" cy="379512"/>
          </a:xfrm>
          <a:prstGeom prst="downArrow">
            <a:avLst/>
          </a:prstGeom>
          <a:solidFill>
            <a:srgbClr val="0F5494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29" y="260648"/>
            <a:ext cx="9036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dirty="0" err="1" smtClean="0">
                <a:solidFill>
                  <a:schemeClr val="bg1"/>
                </a:solidFill>
              </a:rPr>
              <a:t>Market</a:t>
            </a:r>
            <a:r>
              <a:rPr lang="fr-BE" sz="2800" dirty="0" smtClean="0">
                <a:solidFill>
                  <a:schemeClr val="bg1"/>
                </a:solidFill>
              </a:rPr>
              <a:t> segment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87428" y="3284984"/>
            <a:ext cx="4305052" cy="2308324"/>
          </a:xfrm>
          <a:prstGeom prst="rect">
            <a:avLst/>
          </a:prstGeom>
          <a:noFill/>
          <a:ln w="19050">
            <a:solidFill>
              <a:srgbClr val="75195B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fr-BE" sz="2400" b="0" dirty="0">
                <a:solidFill>
                  <a:srgbClr val="75195B"/>
                </a:solidFill>
                <a:latin typeface="Calibri" pitchFamily="34" charset="0"/>
                <a:cs typeface="Arial" charset="0"/>
              </a:rPr>
              <a:t>Social </a:t>
            </a:r>
            <a:r>
              <a:rPr lang="fr-BE" sz="2400" b="0" dirty="0" err="1" smtClean="0">
                <a:solidFill>
                  <a:srgbClr val="75195B"/>
                </a:solidFill>
                <a:latin typeface="Calibri" pitchFamily="34" charset="0"/>
                <a:cs typeface="Arial" charset="0"/>
              </a:rPr>
              <a:t>enterprises</a:t>
            </a:r>
            <a:endParaRPr lang="fr-BE" sz="2400" b="0" dirty="0" smtClean="0">
              <a:solidFill>
                <a:srgbClr val="75195B"/>
              </a:solidFill>
              <a:latin typeface="Calibri" pitchFamily="34" charset="0"/>
              <a:cs typeface="Arial" charset="0"/>
            </a:endParaRPr>
          </a:p>
          <a:p>
            <a:pPr>
              <a:defRPr/>
            </a:pPr>
            <a:endParaRPr lang="fr-BE" sz="2400" b="0" dirty="0">
              <a:solidFill>
                <a:srgbClr val="C00000"/>
              </a:solidFill>
              <a:latin typeface="Calibri" pitchFamily="34" charset="0"/>
              <a:cs typeface="Arial" charset="0"/>
            </a:endParaRPr>
          </a:p>
          <a:p>
            <a:pPr marL="285750" indent="-285750">
              <a:buFontTx/>
              <a:buChar char="-"/>
              <a:defRPr/>
            </a:pPr>
            <a:r>
              <a:rPr lang="fr-BE" sz="2400" b="0" dirty="0" err="1">
                <a:solidFill>
                  <a:srgbClr val="1F497D"/>
                </a:solidFill>
                <a:latin typeface="Calibri" pitchFamily="34" charset="0"/>
                <a:cs typeface="Arial" charset="0"/>
              </a:rPr>
              <a:t>With</a:t>
            </a:r>
            <a:r>
              <a:rPr lang="fr-BE" sz="2400" b="0" dirty="0">
                <a:solidFill>
                  <a:srgbClr val="1F497D"/>
                </a:solidFill>
                <a:latin typeface="Calibri" pitchFamily="34" charset="0"/>
                <a:cs typeface="Arial" charset="0"/>
              </a:rPr>
              <a:t> a turn-over and balance </a:t>
            </a:r>
            <a:r>
              <a:rPr lang="fr-BE" sz="2400" b="0" dirty="0" err="1">
                <a:solidFill>
                  <a:srgbClr val="1F497D"/>
                </a:solidFill>
                <a:latin typeface="Calibri" pitchFamily="34" charset="0"/>
                <a:cs typeface="Arial" charset="0"/>
              </a:rPr>
              <a:t>sheet</a:t>
            </a:r>
            <a:r>
              <a:rPr lang="fr-BE" sz="2400" b="0" dirty="0">
                <a:solidFill>
                  <a:srgbClr val="1F497D"/>
                </a:solidFill>
                <a:latin typeface="Calibri" pitchFamily="34" charset="0"/>
                <a:cs typeface="Arial" charset="0"/>
              </a:rPr>
              <a:t> of max. EUR 30 million</a:t>
            </a:r>
          </a:p>
          <a:p>
            <a:pPr marL="285750" indent="-285750">
              <a:buFontTx/>
              <a:buChar char="-"/>
              <a:defRPr/>
            </a:pPr>
            <a:r>
              <a:rPr lang="fr-BE" sz="2400" b="0" dirty="0">
                <a:solidFill>
                  <a:srgbClr val="1F497D"/>
                </a:solidFill>
                <a:latin typeface="Calibri" pitchFamily="34" charset="0"/>
                <a:cs typeface="Arial" charset="0"/>
              </a:rPr>
              <a:t>Not </a:t>
            </a:r>
            <a:r>
              <a:rPr lang="fr-BE" sz="2400" b="0" dirty="0" err="1">
                <a:solidFill>
                  <a:srgbClr val="1F497D"/>
                </a:solidFill>
                <a:latin typeface="Calibri" pitchFamily="34" charset="0"/>
                <a:cs typeface="Arial" charset="0"/>
              </a:rPr>
              <a:t>listed</a:t>
            </a:r>
            <a:r>
              <a:rPr lang="fr-BE" sz="2400" b="0" dirty="0">
                <a:solidFill>
                  <a:srgbClr val="1F497D"/>
                </a:solidFill>
                <a:latin typeface="Calibri" pitchFamily="34" charset="0"/>
                <a:cs typeface="Arial" charset="0"/>
              </a:rPr>
              <a:t> on the stock </a:t>
            </a:r>
            <a:r>
              <a:rPr lang="fr-BE" sz="2400" b="0" dirty="0" err="1" smtClean="0">
                <a:solidFill>
                  <a:srgbClr val="1F497D"/>
                </a:solidFill>
                <a:latin typeface="Calibri" pitchFamily="34" charset="0"/>
                <a:cs typeface="Arial" charset="0"/>
              </a:rPr>
              <a:t>market</a:t>
            </a:r>
            <a:endParaRPr lang="fr-BE" sz="2400" b="0" dirty="0" smtClean="0">
              <a:solidFill>
                <a:srgbClr val="1F497D"/>
              </a:solidFill>
              <a:latin typeface="Calibri" pitchFamily="34" charset="0"/>
              <a:cs typeface="Arial" charset="0"/>
            </a:endParaRPr>
          </a:p>
          <a:p>
            <a:pPr>
              <a:defRPr/>
            </a:pPr>
            <a:endParaRPr lang="fr-BE" sz="2400" b="0" dirty="0">
              <a:solidFill>
                <a:srgbClr val="1F497D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6" name="Lightning Bolt 15"/>
          <p:cNvSpPr/>
          <p:nvPr/>
        </p:nvSpPr>
        <p:spPr>
          <a:xfrm rot="4480881">
            <a:off x="1593612" y="2531502"/>
            <a:ext cx="1368152" cy="1587034"/>
          </a:xfrm>
          <a:prstGeom prst="lightningBol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GB" sz="1800" b="0"/>
          </a:p>
        </p:txBody>
      </p:sp>
      <p:sp>
        <p:nvSpPr>
          <p:cNvPr id="17" name="TextBox 16"/>
          <p:cNvSpPr txBox="1"/>
          <p:nvPr/>
        </p:nvSpPr>
        <p:spPr>
          <a:xfrm>
            <a:off x="179512" y="4293096"/>
            <a:ext cx="4104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smtClean="0">
                <a:solidFill>
                  <a:srgbClr val="0F5494"/>
                </a:solidFill>
              </a:rPr>
              <a:t>EUR 100 000–250 000</a:t>
            </a:r>
            <a:endParaRPr lang="en-GB" sz="2400" dirty="0">
              <a:solidFill>
                <a:srgbClr val="0F5494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17549" y="1829366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>
                <a:solidFill>
                  <a:srgbClr val="0F5494"/>
                </a:solidFill>
              </a:rPr>
              <a:t>Funding</a:t>
            </a:r>
            <a:r>
              <a:rPr lang="fr-BE" sz="2400" dirty="0" smtClean="0">
                <a:solidFill>
                  <a:srgbClr val="0F5494"/>
                </a:solidFill>
              </a:rPr>
              <a:t> gap</a:t>
            </a:r>
            <a:endParaRPr lang="en-GB" sz="2400" dirty="0">
              <a:solidFill>
                <a:srgbClr val="0F5494"/>
              </a:solidFill>
            </a:endParaRPr>
          </a:p>
        </p:txBody>
      </p:sp>
      <p:sp>
        <p:nvSpPr>
          <p:cNvPr id="19" name="TextBox 10"/>
          <p:cNvSpPr txBox="1">
            <a:spLocks noChangeArrowheads="1"/>
          </p:cNvSpPr>
          <p:nvPr/>
        </p:nvSpPr>
        <p:spPr bwMode="auto">
          <a:xfrm>
            <a:off x="167752" y="1349150"/>
            <a:ext cx="2164108" cy="46166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75195B"/>
                </a:solidFill>
                <a:effectLst/>
                <a:uLnTx/>
                <a:uFillTx/>
                <a:latin typeface="Calibri" pitchFamily="34" charset="0"/>
                <a:cs typeface="Arial" charset="0"/>
              </a:rPr>
              <a:t>Ex-ante</a:t>
            </a:r>
            <a:r>
              <a:rPr kumimoji="0" lang="fr-BE" sz="2400" b="0" i="0" u="none" strike="noStrike" kern="0" cap="none" spc="0" normalizeH="0" noProof="0" dirty="0" smtClean="0">
                <a:ln>
                  <a:noFill/>
                </a:ln>
                <a:solidFill>
                  <a:srgbClr val="75195B"/>
                </a:solidFill>
                <a:effectLst/>
                <a:uLnTx/>
                <a:uFillTx/>
                <a:latin typeface="Calibri" pitchFamily="34" charset="0"/>
                <a:cs typeface="Arial" charset="0"/>
              </a:rPr>
              <a:t> </a:t>
            </a:r>
            <a:r>
              <a:rPr kumimoji="0" lang="fr-BE" sz="2400" b="0" i="0" u="none" strike="noStrike" kern="0" cap="none" spc="0" normalizeH="0" noProof="0" dirty="0" err="1" smtClean="0">
                <a:ln>
                  <a:noFill/>
                </a:ln>
                <a:solidFill>
                  <a:srgbClr val="75195B"/>
                </a:solidFill>
                <a:effectLst/>
                <a:uLnTx/>
                <a:uFillTx/>
                <a:latin typeface="Calibri" pitchFamily="34" charset="0"/>
                <a:cs typeface="Arial" charset="0"/>
              </a:rPr>
              <a:t>study</a:t>
            </a:r>
            <a:r>
              <a:rPr kumimoji="0" lang="fr-BE" sz="2400" b="0" i="0" u="none" strike="noStrike" kern="0" cap="none" spc="0" normalizeH="0" noProof="0" dirty="0" smtClean="0">
                <a:ln>
                  <a:noFill/>
                </a:ln>
                <a:solidFill>
                  <a:srgbClr val="75195B"/>
                </a:solidFill>
                <a:effectLst/>
                <a:uLnTx/>
                <a:uFillTx/>
                <a:latin typeface="Calibri" pitchFamily="34" charset="0"/>
                <a:cs typeface="Arial" charset="0"/>
              </a:rPr>
              <a:t>:</a:t>
            </a:r>
            <a:endParaRPr kumimoji="0" lang="en-GB" sz="2400" b="0" i="0" u="none" strike="noStrike" kern="0" cap="none" spc="0" normalizeH="0" baseline="0" noProof="0" dirty="0" smtClean="0">
              <a:ln>
                <a:noFill/>
              </a:ln>
              <a:solidFill>
                <a:srgbClr val="75195B"/>
              </a:solidFill>
              <a:effectLst/>
              <a:uLnTx/>
              <a:uFillTx/>
              <a:latin typeface="Calibri" pitchFamily="34" charset="0"/>
              <a:cs typeface="Arial" charset="0"/>
            </a:endParaRPr>
          </a:p>
        </p:txBody>
      </p:sp>
      <p:sp>
        <p:nvSpPr>
          <p:cNvPr id="22" name="TextBox 10"/>
          <p:cNvSpPr txBox="1">
            <a:spLocks noChangeArrowheads="1"/>
          </p:cNvSpPr>
          <p:nvPr/>
        </p:nvSpPr>
        <p:spPr bwMode="auto">
          <a:xfrm>
            <a:off x="4530848" y="1349151"/>
            <a:ext cx="4217615" cy="46166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Calibri" pitchFamily="34" charset="0"/>
                <a:cs typeface="Arial" charset="0"/>
              </a:rPr>
              <a:t>EaSI</a:t>
            </a:r>
            <a:r>
              <a:rPr kumimoji="0" lang="fr-BE" sz="2400" b="0" i="0" u="none" strike="noStrike" kern="0" cap="none" spc="0" normalizeH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Calibri" pitchFamily="34" charset="0"/>
                <a:cs typeface="Arial" charset="0"/>
              </a:rPr>
              <a:t> </a:t>
            </a:r>
            <a:r>
              <a:rPr kumimoji="0" lang="fr-BE" sz="2400" b="0" i="0" u="none" strike="noStrike" kern="0" cap="none" spc="0" normalizeH="0" noProof="0" dirty="0" err="1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Calibri" pitchFamily="34" charset="0"/>
                <a:cs typeface="Arial" charset="0"/>
              </a:rPr>
              <a:t>Regulation</a:t>
            </a:r>
            <a:r>
              <a:rPr kumimoji="0" lang="fr-BE" sz="2400" b="0" i="0" u="none" strike="noStrike" kern="0" cap="none" spc="0" normalizeH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Calibri" pitchFamily="34" charset="0"/>
                <a:cs typeface="Arial" charset="0"/>
              </a:rPr>
              <a:t>:</a:t>
            </a:r>
            <a:endParaRPr kumimoji="0" lang="en-GB" sz="2400" b="0" i="0" u="none" strike="noStrike" kern="0" cap="none" spc="0" normalizeH="0" baseline="0" noProof="0" dirty="0" smtClean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353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5" grpId="0" animBg="1"/>
      <p:bldP spid="16" grpId="0" animBg="1"/>
      <p:bldP spid="17" grpId="0"/>
      <p:bldP spid="18" grpId="0"/>
      <p:bldP spid="19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b="1" dirty="0" err="1" smtClean="0">
                <a:solidFill>
                  <a:srgbClr val="75195B"/>
                </a:solidFill>
              </a:rPr>
              <a:t>Overview</a:t>
            </a:r>
            <a:r>
              <a:rPr lang="fr-BE" b="1" dirty="0" smtClean="0">
                <a:solidFill>
                  <a:srgbClr val="75195B"/>
                </a:solidFill>
              </a:rPr>
              <a:t> </a:t>
            </a:r>
            <a:r>
              <a:rPr lang="fr-BE" b="1" dirty="0" err="1" smtClean="0">
                <a:solidFill>
                  <a:srgbClr val="75195B"/>
                </a:solidFill>
              </a:rPr>
              <a:t>implementation</a:t>
            </a:r>
            <a:endParaRPr lang="en-GB" b="1" dirty="0"/>
          </a:p>
        </p:txBody>
      </p:sp>
      <p:sp>
        <p:nvSpPr>
          <p:cNvPr id="8" name="Rectangle 7"/>
          <p:cNvSpPr/>
          <p:nvPr/>
        </p:nvSpPr>
        <p:spPr>
          <a:xfrm>
            <a:off x="323528" y="3288763"/>
            <a:ext cx="1296144" cy="11350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600" dirty="0" err="1" smtClean="0">
                <a:solidFill>
                  <a:srgbClr val="003366"/>
                </a:solidFill>
              </a:rPr>
              <a:t>EaSI</a:t>
            </a:r>
            <a:r>
              <a:rPr lang="fr-BE" sz="1600" dirty="0" smtClean="0">
                <a:solidFill>
                  <a:srgbClr val="003366"/>
                </a:solidFill>
              </a:rPr>
              <a:t> Budget</a:t>
            </a:r>
            <a:endParaRPr lang="en-GB" sz="1600" dirty="0">
              <a:solidFill>
                <a:srgbClr val="003366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34556" y="2948868"/>
            <a:ext cx="1080120" cy="5099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400" dirty="0" smtClean="0">
                <a:solidFill>
                  <a:srgbClr val="003366"/>
                </a:solidFill>
              </a:rPr>
              <a:t>SE</a:t>
            </a:r>
            <a:endParaRPr lang="en-GB" sz="2400" dirty="0">
              <a:solidFill>
                <a:srgbClr val="003366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29620" y="3257391"/>
            <a:ext cx="1296144" cy="122413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600" dirty="0" smtClean="0">
                <a:solidFill>
                  <a:srgbClr val="003366"/>
                </a:solidFill>
              </a:rPr>
              <a:t>Inter-media-ries</a:t>
            </a:r>
            <a:endParaRPr lang="en-GB" sz="1600" dirty="0">
              <a:solidFill>
                <a:srgbClr val="003366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546735" y="3658863"/>
            <a:ext cx="1080120" cy="5099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400" dirty="0" smtClean="0">
                <a:solidFill>
                  <a:srgbClr val="003366"/>
                </a:solidFill>
              </a:rPr>
              <a:t>SE</a:t>
            </a:r>
            <a:endParaRPr lang="en-GB" sz="2400" dirty="0">
              <a:solidFill>
                <a:srgbClr val="003366"/>
              </a:solidFill>
            </a:endParaRPr>
          </a:p>
        </p:txBody>
      </p:sp>
      <p:cxnSp>
        <p:nvCxnSpPr>
          <p:cNvPr id="11" name="Straight Arrow Connector 10"/>
          <p:cNvCxnSpPr>
            <a:stCxn id="28" idx="3"/>
            <a:endCxn id="7" idx="2"/>
          </p:cNvCxnSpPr>
          <p:nvPr/>
        </p:nvCxnSpPr>
        <p:spPr>
          <a:xfrm>
            <a:off x="3923928" y="3869459"/>
            <a:ext cx="1205692" cy="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6407507" y="3136666"/>
            <a:ext cx="1110702" cy="549724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6437943" y="3869459"/>
            <a:ext cx="1108792" cy="1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409823" y="4029515"/>
            <a:ext cx="1110702" cy="459669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2483768" y="3301920"/>
            <a:ext cx="1440160" cy="11350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400" dirty="0" smtClean="0">
              <a:solidFill>
                <a:srgbClr val="003366"/>
              </a:solidFill>
            </a:endParaRPr>
          </a:p>
          <a:p>
            <a:pPr algn="ctr"/>
            <a:r>
              <a:rPr lang="fr-BE" sz="1400" dirty="0" smtClean="0">
                <a:solidFill>
                  <a:srgbClr val="003366"/>
                </a:solidFill>
              </a:rPr>
              <a:t>European </a:t>
            </a:r>
            <a:r>
              <a:rPr lang="fr-BE" sz="1400" dirty="0" err="1" smtClean="0">
                <a:solidFill>
                  <a:srgbClr val="003366"/>
                </a:solidFill>
              </a:rPr>
              <a:t>Investment</a:t>
            </a:r>
            <a:r>
              <a:rPr lang="fr-BE" sz="1400" dirty="0" smtClean="0">
                <a:solidFill>
                  <a:srgbClr val="003366"/>
                </a:solidFill>
              </a:rPr>
              <a:t> </a:t>
            </a:r>
            <a:r>
              <a:rPr lang="fr-BE" sz="1400" dirty="0" err="1" smtClean="0">
                <a:solidFill>
                  <a:srgbClr val="003366"/>
                </a:solidFill>
              </a:rPr>
              <a:t>Fund</a:t>
            </a:r>
            <a:endParaRPr lang="en-GB" sz="1400" dirty="0">
              <a:solidFill>
                <a:srgbClr val="003366"/>
              </a:solidFill>
            </a:endParaRPr>
          </a:p>
        </p:txBody>
      </p:sp>
      <p:cxnSp>
        <p:nvCxnSpPr>
          <p:cNvPr id="29" name="Straight Arrow Connector 28"/>
          <p:cNvCxnSpPr>
            <a:stCxn id="8" idx="3"/>
            <a:endCxn id="28" idx="1"/>
          </p:cNvCxnSpPr>
          <p:nvPr/>
        </p:nvCxnSpPr>
        <p:spPr>
          <a:xfrm>
            <a:off x="1619672" y="3856302"/>
            <a:ext cx="864096" cy="13157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926219" y="5121971"/>
            <a:ext cx="70927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sz="2000" dirty="0" err="1" smtClean="0">
                <a:solidFill>
                  <a:srgbClr val="75195B"/>
                </a:solidFill>
              </a:rPr>
              <a:t>Implementation</a:t>
            </a:r>
            <a:r>
              <a:rPr lang="fr-BE" sz="2000" dirty="0" smtClean="0">
                <a:solidFill>
                  <a:srgbClr val="75195B"/>
                </a:solidFill>
              </a:rPr>
              <a:t> by the European </a:t>
            </a:r>
            <a:r>
              <a:rPr lang="fr-BE" sz="2000" dirty="0" err="1" smtClean="0">
                <a:solidFill>
                  <a:srgbClr val="75195B"/>
                </a:solidFill>
              </a:rPr>
              <a:t>Investment</a:t>
            </a:r>
            <a:r>
              <a:rPr lang="fr-BE" sz="2000" dirty="0" smtClean="0">
                <a:solidFill>
                  <a:srgbClr val="75195B"/>
                </a:solidFill>
              </a:rPr>
              <a:t> </a:t>
            </a:r>
            <a:r>
              <a:rPr lang="fr-BE" sz="2000" dirty="0" err="1" smtClean="0">
                <a:solidFill>
                  <a:srgbClr val="75195B"/>
                </a:solidFill>
              </a:rPr>
              <a:t>Fund</a:t>
            </a:r>
            <a:r>
              <a:rPr lang="fr-BE" sz="2000" dirty="0" smtClean="0">
                <a:solidFill>
                  <a:srgbClr val="75195B"/>
                </a:solidFill>
              </a:rPr>
              <a:t> (EIF) on </a:t>
            </a:r>
            <a:r>
              <a:rPr lang="fr-BE" sz="2000" dirty="0" err="1" smtClean="0">
                <a:solidFill>
                  <a:srgbClr val="75195B"/>
                </a:solidFill>
              </a:rPr>
              <a:t>behalf</a:t>
            </a:r>
            <a:r>
              <a:rPr lang="fr-BE" sz="2000" dirty="0" smtClean="0">
                <a:solidFill>
                  <a:srgbClr val="75195B"/>
                </a:solidFill>
              </a:rPr>
              <a:t> of the Commission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sz="2000" dirty="0" err="1" smtClean="0">
                <a:solidFill>
                  <a:srgbClr val="75195B"/>
                </a:solidFill>
              </a:rPr>
              <a:t>Implemention</a:t>
            </a:r>
            <a:r>
              <a:rPr lang="fr-BE" sz="2000" dirty="0" smtClean="0">
                <a:solidFill>
                  <a:srgbClr val="75195B"/>
                </a:solidFill>
              </a:rPr>
              <a:t> via </a:t>
            </a:r>
            <a:r>
              <a:rPr lang="fr-BE" sz="2000" dirty="0" err="1" smtClean="0">
                <a:solidFill>
                  <a:srgbClr val="75195B"/>
                </a:solidFill>
              </a:rPr>
              <a:t>intermediaries</a:t>
            </a:r>
            <a:endParaRPr lang="fr-BE" sz="2000" dirty="0" smtClean="0">
              <a:solidFill>
                <a:srgbClr val="75195B"/>
              </a:solidFill>
            </a:endParaRPr>
          </a:p>
          <a:p>
            <a:endParaRPr lang="en-GB" sz="2000" dirty="0">
              <a:solidFill>
                <a:srgbClr val="75195B"/>
              </a:solidFill>
            </a:endParaRPr>
          </a:p>
        </p:txBody>
      </p:sp>
      <p:sp>
        <p:nvSpPr>
          <p:cNvPr id="35" name="Right Arrow 34"/>
          <p:cNvSpPr/>
          <p:nvPr/>
        </p:nvSpPr>
        <p:spPr>
          <a:xfrm>
            <a:off x="251520" y="5157192"/>
            <a:ext cx="1656184" cy="792088"/>
          </a:xfrm>
          <a:prstGeom prst="rightArrow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3200" i="0" u="none" strike="noStrike" kern="0" cap="none" spc="0" normalizeH="0" baseline="0" noProof="0" dirty="0" err="1" smtClean="0">
                <a:ln>
                  <a:noFill/>
                </a:ln>
                <a:solidFill>
                  <a:srgbClr val="75195B"/>
                </a:solidFill>
                <a:effectLst/>
                <a:uLnTx/>
                <a:uFillTx/>
                <a:latin typeface="Calibri"/>
              </a:rPr>
              <a:t>EaSI</a:t>
            </a:r>
            <a:endParaRPr kumimoji="0" lang="en-GB" sz="3200" i="0" u="none" strike="noStrike" kern="0" cap="none" spc="0" normalizeH="0" baseline="0" noProof="0" dirty="0" smtClean="0">
              <a:ln>
                <a:noFill/>
              </a:ln>
              <a:solidFill>
                <a:srgbClr val="75195B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534556" y="4423841"/>
            <a:ext cx="1080120" cy="5099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400" dirty="0" smtClean="0">
                <a:solidFill>
                  <a:srgbClr val="003366"/>
                </a:solidFill>
              </a:rPr>
              <a:t>SE</a:t>
            </a:r>
            <a:endParaRPr lang="en-GB" sz="2400" dirty="0">
              <a:solidFill>
                <a:srgbClr val="003366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8799" y="3405258"/>
            <a:ext cx="432048" cy="239590"/>
          </a:xfrm>
          <a:prstGeom prst="rect">
            <a:avLst/>
          </a:prstGeom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804" y="3313455"/>
            <a:ext cx="454839" cy="290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Rectangle 25"/>
          <p:cNvSpPr/>
          <p:nvPr/>
        </p:nvSpPr>
        <p:spPr>
          <a:xfrm>
            <a:off x="7308304" y="6334305"/>
            <a:ext cx="1728192" cy="523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6958608" y="998207"/>
            <a:ext cx="1728192" cy="523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867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 animBg="1"/>
      <p:bldP spid="7" grpId="0" animBg="1"/>
      <p:bldP spid="10" grpId="0" animBg="1"/>
      <p:bldP spid="28" grpId="0" animBg="1"/>
      <p:bldP spid="34" grpId="0"/>
      <p:bldP spid="35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>
                <a:solidFill>
                  <a:srgbClr val="75195B"/>
                </a:solidFill>
              </a:rPr>
              <a:t>Budget </a:t>
            </a:r>
            <a:r>
              <a:rPr lang="fr-BE" dirty="0" err="1" smtClean="0">
                <a:solidFill>
                  <a:srgbClr val="75195B"/>
                </a:solidFill>
              </a:rPr>
              <a:t>EaSI</a:t>
            </a:r>
            <a:r>
              <a:rPr lang="fr-BE" dirty="0" smtClean="0">
                <a:solidFill>
                  <a:srgbClr val="75195B"/>
                </a:solidFill>
              </a:rPr>
              <a:t> Financial Instruments</a:t>
            </a:r>
            <a:endParaRPr lang="en-GB" dirty="0">
              <a:solidFill>
                <a:srgbClr val="75195B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1378130"/>
              </p:ext>
            </p:extLst>
          </p:nvPr>
        </p:nvGraphicFramePr>
        <p:xfrm>
          <a:off x="467544" y="3068960"/>
          <a:ext cx="8229600" cy="256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6528"/>
                <a:gridCol w="1829026"/>
                <a:gridCol w="2203422"/>
                <a:gridCol w="2530624"/>
              </a:tblGrid>
              <a:tr h="370840">
                <a:tc>
                  <a:txBody>
                    <a:bodyPr/>
                    <a:lstStyle/>
                    <a:p>
                      <a:r>
                        <a:rPr lang="fr-BE" b="0" dirty="0" smtClean="0"/>
                        <a:t>EU Budget in EUR</a:t>
                      </a:r>
                      <a:endParaRPr lang="en-GB" b="0" dirty="0"/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b="0" dirty="0" err="1" smtClean="0"/>
                        <a:t>Microfinance</a:t>
                      </a:r>
                      <a:endParaRPr lang="en-GB" b="0" dirty="0"/>
                    </a:p>
                  </a:txBody>
                  <a:tcPr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b="0" dirty="0" smtClean="0"/>
                        <a:t>Social </a:t>
                      </a:r>
                      <a:r>
                        <a:rPr lang="fr-BE" b="0" dirty="0" err="1" smtClean="0"/>
                        <a:t>enterpreneur-ship</a:t>
                      </a:r>
                      <a:endParaRPr lang="en-GB" b="0" dirty="0"/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dirty="0" smtClean="0"/>
                        <a:t>Total</a:t>
                      </a:r>
                      <a:endParaRPr lang="en-GB" dirty="0"/>
                    </a:p>
                  </a:txBody>
                  <a:tcPr>
                    <a:solidFill>
                      <a:srgbClr val="0033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BE" dirty="0" err="1" smtClean="0">
                          <a:solidFill>
                            <a:schemeClr val="bg1"/>
                          </a:solidFill>
                        </a:rPr>
                        <a:t>Guarantees</a:t>
                      </a:r>
                      <a:r>
                        <a:rPr lang="fr-BE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5195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solidFill>
                            <a:schemeClr val="bg1"/>
                          </a:solidFill>
                        </a:rPr>
                        <a:t>56</a:t>
                      </a:r>
                      <a:r>
                        <a:rPr lang="fr-BE" baseline="0" dirty="0" smtClean="0">
                          <a:solidFill>
                            <a:schemeClr val="bg1"/>
                          </a:solidFill>
                        </a:rPr>
                        <a:t> million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5195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dirty="0" smtClean="0">
                          <a:solidFill>
                            <a:schemeClr val="bg1"/>
                          </a:solidFill>
                        </a:rPr>
                        <a:t>40 million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75195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b="1" dirty="0" smtClean="0">
                          <a:solidFill>
                            <a:schemeClr val="bg1"/>
                          </a:solidFill>
                        </a:rPr>
                        <a:t>96 million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75195B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BE" dirty="0" err="1" smtClean="0">
                          <a:solidFill>
                            <a:srgbClr val="0F5494"/>
                          </a:solidFill>
                        </a:rPr>
                        <a:t>Funded</a:t>
                      </a:r>
                      <a:r>
                        <a:rPr lang="fr-BE" dirty="0" smtClean="0">
                          <a:solidFill>
                            <a:srgbClr val="0F5494"/>
                          </a:solidFill>
                        </a:rPr>
                        <a:t> instruments</a:t>
                      </a:r>
                      <a:endParaRPr lang="en-GB" dirty="0">
                        <a:solidFill>
                          <a:srgbClr val="0F5494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dirty="0" err="1" smtClean="0">
                          <a:solidFill>
                            <a:srgbClr val="0F5494"/>
                          </a:solidFill>
                        </a:rPr>
                        <a:t>At</a:t>
                      </a:r>
                      <a:r>
                        <a:rPr lang="fr-BE" dirty="0" smtClean="0">
                          <a:solidFill>
                            <a:srgbClr val="0F5494"/>
                          </a:solidFill>
                        </a:rPr>
                        <a:t> least 30 million</a:t>
                      </a:r>
                      <a:endParaRPr lang="en-GB" dirty="0">
                        <a:solidFill>
                          <a:srgbClr val="0F5494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dirty="0" err="1" smtClean="0">
                          <a:solidFill>
                            <a:srgbClr val="0F5494"/>
                          </a:solidFill>
                        </a:rPr>
                        <a:t>At</a:t>
                      </a:r>
                      <a:r>
                        <a:rPr lang="fr-BE" dirty="0" smtClean="0">
                          <a:solidFill>
                            <a:srgbClr val="0F5494"/>
                          </a:solidFill>
                        </a:rPr>
                        <a:t> least 46 million</a:t>
                      </a:r>
                      <a:endParaRPr lang="en-GB" dirty="0">
                        <a:solidFill>
                          <a:srgbClr val="0F549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b="1" dirty="0" smtClean="0">
                          <a:solidFill>
                            <a:srgbClr val="0F5494"/>
                          </a:solidFill>
                        </a:rPr>
                        <a:t>max. 97 million</a:t>
                      </a:r>
                      <a:endParaRPr lang="en-GB" b="1" dirty="0">
                        <a:solidFill>
                          <a:srgbClr val="0F549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BE" b="1" dirty="0" smtClean="0">
                          <a:solidFill>
                            <a:srgbClr val="0F5494"/>
                          </a:solidFill>
                        </a:rPr>
                        <a:t>Total</a:t>
                      </a:r>
                      <a:endParaRPr lang="en-GB" b="1" dirty="0">
                        <a:solidFill>
                          <a:srgbClr val="0F5494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b="1" dirty="0" err="1" smtClean="0">
                          <a:solidFill>
                            <a:srgbClr val="0F5494"/>
                          </a:solidFill>
                        </a:rPr>
                        <a:t>At</a:t>
                      </a:r>
                      <a:r>
                        <a:rPr lang="fr-BE" b="1" baseline="0" dirty="0" smtClean="0">
                          <a:solidFill>
                            <a:srgbClr val="0F5494"/>
                          </a:solidFill>
                        </a:rPr>
                        <a:t> least 86 million</a:t>
                      </a:r>
                      <a:endParaRPr lang="en-GB" b="1" dirty="0">
                        <a:solidFill>
                          <a:srgbClr val="0F5494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b="1" dirty="0" err="1" smtClean="0">
                          <a:solidFill>
                            <a:srgbClr val="0F5494"/>
                          </a:solidFill>
                        </a:rPr>
                        <a:t>At</a:t>
                      </a:r>
                      <a:r>
                        <a:rPr lang="fr-BE" b="1" baseline="0" dirty="0" smtClean="0">
                          <a:solidFill>
                            <a:srgbClr val="0F5494"/>
                          </a:solidFill>
                        </a:rPr>
                        <a:t> least 86 million</a:t>
                      </a:r>
                      <a:endParaRPr lang="en-GB" b="1" dirty="0">
                        <a:solidFill>
                          <a:srgbClr val="0F549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BE" sz="1800" b="1" kern="1200" dirty="0" smtClean="0">
                          <a:solidFill>
                            <a:srgbClr val="0F5494"/>
                          </a:solidFill>
                          <a:latin typeface="+mn-lt"/>
                          <a:ea typeface="+mn-ea"/>
                          <a:cs typeface="+mn-cs"/>
                        </a:rPr>
                        <a:t>193 million</a:t>
                      </a:r>
                      <a:endParaRPr lang="en-GB" sz="1800" b="1" kern="1200" dirty="0">
                        <a:solidFill>
                          <a:srgbClr val="0F5494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954246"/>
              </p:ext>
            </p:extLst>
          </p:nvPr>
        </p:nvGraphicFramePr>
        <p:xfrm>
          <a:off x="3995936" y="2924944"/>
          <a:ext cx="2232248" cy="2880320"/>
        </p:xfrm>
        <a:graphic>
          <a:graphicData uri="http://schemas.openxmlformats.org/drawingml/2006/table">
            <a:tbl>
              <a:tblPr/>
              <a:tblGrid>
                <a:gridCol w="2232248"/>
              </a:tblGrid>
              <a:tr h="28803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mpd="sng">
                      <a:solidFill>
                        <a:srgbClr val="993366"/>
                      </a:solidFill>
                      <a:prstDash val="solid"/>
                    </a:lnL>
                    <a:lnR w="38100" cmpd="sng">
                      <a:solidFill>
                        <a:srgbClr val="993366"/>
                      </a:solidFill>
                      <a:prstDash val="solid"/>
                    </a:lnR>
                    <a:lnT w="38100" cap="flat" cmpd="sng" algn="ctr">
                      <a:solidFill>
                        <a:srgbClr val="751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rgbClr val="993366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0598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GB" sz="2000" b="1" dirty="0" smtClean="0">
                <a:solidFill>
                  <a:srgbClr val="0F54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Social </a:t>
            </a:r>
            <a:r>
              <a:rPr lang="en-GB" sz="2000" b="1" dirty="0">
                <a:solidFill>
                  <a:srgbClr val="0F54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entrepreneurship support under </a:t>
            </a:r>
            <a:r>
              <a:rPr lang="en-GB" sz="2000" b="1" dirty="0" err="1" smtClean="0">
                <a:solidFill>
                  <a:srgbClr val="0F54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EaSI</a:t>
            </a:r>
            <a:r>
              <a:rPr lang="en-GB" sz="2000" b="1" dirty="0" smtClean="0">
                <a:solidFill>
                  <a:srgbClr val="0F54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GB" sz="2000" dirty="0"/>
              <a:t/>
            </a:r>
            <a:br>
              <a:rPr lang="en-GB" sz="2000" dirty="0"/>
            </a:br>
            <a:endParaRPr lang="en-GB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18936"/>
              </p:ext>
            </p:extLst>
          </p:nvPr>
        </p:nvGraphicFramePr>
        <p:xfrm>
          <a:off x="457200" y="2636912"/>
          <a:ext cx="8229600" cy="33844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0513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084" y="1484784"/>
            <a:ext cx="8352159" cy="720080"/>
          </a:xfrm>
        </p:spPr>
        <p:txBody>
          <a:bodyPr/>
          <a:lstStyle/>
          <a:p>
            <a:pPr algn="ctr"/>
            <a:r>
              <a:rPr lang="fr-BE" dirty="0" smtClean="0"/>
              <a:t/>
            </a:r>
            <a:br>
              <a:rPr lang="fr-BE" dirty="0" smtClean="0"/>
            </a:br>
            <a:r>
              <a:rPr lang="fr-BE" sz="2400" b="1" dirty="0">
                <a:solidFill>
                  <a:srgbClr val="75195B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Pilot </a:t>
            </a:r>
            <a:r>
              <a:rPr lang="fr-BE" sz="2400" b="1" dirty="0" err="1">
                <a:solidFill>
                  <a:srgbClr val="75195B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projects</a:t>
            </a:r>
            <a:r>
              <a:rPr lang="fr-BE" sz="2400" b="1" dirty="0">
                <a:solidFill>
                  <a:srgbClr val="75195B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r-BE" sz="2400" b="1" dirty="0" err="1">
                <a:solidFill>
                  <a:srgbClr val="75195B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developing</a:t>
            </a:r>
            <a:r>
              <a:rPr lang="fr-BE" sz="2400" b="1" dirty="0">
                <a:solidFill>
                  <a:srgbClr val="75195B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the social finance </a:t>
            </a:r>
            <a:r>
              <a:rPr lang="fr-BE" sz="2400" b="1" dirty="0" err="1">
                <a:solidFill>
                  <a:srgbClr val="75195B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markets</a:t>
            </a:r>
            <a:r>
              <a:rPr lang="fr-BE" sz="2800" b="0" dirty="0" smtClean="0"/>
              <a:t/>
            </a:r>
            <a:br>
              <a:rPr lang="fr-BE" sz="2800" b="0" dirty="0" smtClean="0"/>
            </a:br>
            <a:r>
              <a:rPr lang="fr-BE" b="0" dirty="0" smtClean="0"/>
              <a:t/>
            </a:r>
            <a:br>
              <a:rPr lang="fr-BE" b="0" dirty="0" smtClean="0"/>
            </a:br>
            <a:endParaRPr lang="en-GB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24347" y="2074532"/>
            <a:ext cx="806489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BE" sz="1800" b="0" dirty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21 pilot </a:t>
            </a:r>
            <a:r>
              <a:rPr lang="fr-BE" sz="1800" b="0" dirty="0" err="1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projects</a:t>
            </a:r>
            <a:r>
              <a:rPr lang="fr-BE" sz="1800" b="0" dirty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r-BE" sz="1800" b="0" dirty="0" err="1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covering</a:t>
            </a:r>
            <a:r>
              <a:rPr lang="fr-BE" sz="1800" b="0" dirty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15 EU countries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r-BE" sz="1400" dirty="0">
              <a:solidFill>
                <a:srgbClr val="75195B"/>
              </a:solidFill>
              <a:latin typeface="+mj-lt"/>
              <a:ea typeface="+mj-ea"/>
              <a:cs typeface="+mj-cs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BE" sz="1800" dirty="0" err="1" smtClean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Aim</a:t>
            </a:r>
            <a:r>
              <a:rPr lang="fr-BE" sz="1800" b="0" dirty="0" smtClean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fr-BE" sz="1800" b="0" dirty="0" err="1" smtClean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Develop</a:t>
            </a:r>
            <a:r>
              <a:rPr lang="fr-BE" sz="1800" b="0" dirty="0" smtClean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the </a:t>
            </a:r>
            <a:r>
              <a:rPr lang="fr-BE" sz="1800" b="0" dirty="0" err="1" smtClean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demand</a:t>
            </a:r>
            <a:r>
              <a:rPr lang="fr-BE" sz="1800" b="0" dirty="0" smtClean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and </a:t>
            </a:r>
            <a:r>
              <a:rPr lang="fr-BE" sz="1800" b="0" dirty="0" err="1" smtClean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supply</a:t>
            </a:r>
            <a:r>
              <a:rPr lang="fr-BE" sz="1800" b="0" dirty="0" smtClean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r-BE" sz="1800" b="0" dirty="0" err="1" smtClean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side</a:t>
            </a:r>
            <a:r>
              <a:rPr lang="fr-BE" sz="1800" b="0" dirty="0" smtClean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of the social finance </a:t>
            </a:r>
            <a:r>
              <a:rPr lang="fr-BE" sz="1800" b="0" dirty="0" err="1" smtClean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markets</a:t>
            </a:r>
            <a:endParaRPr lang="fr-BE" sz="1800" b="0" dirty="0" smtClean="0">
              <a:solidFill>
                <a:srgbClr val="0F5494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>
              <a:spcAft>
                <a:spcPts val="0"/>
              </a:spcAft>
            </a:pPr>
            <a:endParaRPr lang="fr-BE" sz="1800" b="0" dirty="0" smtClean="0">
              <a:solidFill>
                <a:srgbClr val="0F5494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800100" lvl="1" indent="-34290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GB" sz="1800" b="0" dirty="0" err="1" smtClean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OksigenCrowd</a:t>
            </a:r>
            <a:r>
              <a:rPr lang="en-GB" sz="1800" b="0" dirty="0" smtClean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800" b="0" dirty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– crowdfunding platform for social enterprises in </a:t>
            </a:r>
            <a:r>
              <a:rPr lang="en-GB" sz="1800" b="0" dirty="0" smtClean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Belgium</a:t>
            </a:r>
            <a:endParaRPr lang="en-GB" sz="1800" b="0" dirty="0">
              <a:solidFill>
                <a:srgbClr val="0F5494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800100" lvl="1" indent="-34290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GB" sz="1800" b="0" dirty="0" smtClean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Financial instruments for young entrepreneurs </a:t>
            </a:r>
          </a:p>
          <a:p>
            <a:pPr lvl="1">
              <a:spcAft>
                <a:spcPts val="0"/>
              </a:spcAft>
            </a:pPr>
            <a:r>
              <a:rPr lang="en-GB" sz="1800" b="0" dirty="0" smtClean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in Croatia</a:t>
            </a:r>
          </a:p>
          <a:p>
            <a:pPr lvl="1">
              <a:spcAft>
                <a:spcPts val="0"/>
              </a:spcAft>
            </a:pPr>
            <a:endParaRPr lang="en-GB" sz="1400" b="0" dirty="0">
              <a:solidFill>
                <a:srgbClr val="0F5494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A recipe book for social finance</a:t>
            </a:r>
            <a:r>
              <a:rPr lang="en-GB" sz="1800" dirty="0" smtClean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en-GB" sz="1800" b="0" dirty="0" smtClean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Practical guide</a:t>
            </a:r>
          </a:p>
          <a:p>
            <a:pPr lvl="1">
              <a:spcAft>
                <a:spcPts val="0"/>
              </a:spcAft>
            </a:pPr>
            <a:r>
              <a:rPr lang="en-GB" sz="1800" b="0" dirty="0" smtClean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on </a:t>
            </a:r>
            <a:r>
              <a:rPr lang="en-GB" sz="1800" b="0" dirty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designing and implementing </a:t>
            </a:r>
            <a:r>
              <a:rPr lang="en-GB" sz="1800" b="0" dirty="0" smtClean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initiatives </a:t>
            </a:r>
            <a:r>
              <a:rPr lang="en-GB" sz="1800" b="0" dirty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to </a:t>
            </a:r>
            <a:endParaRPr lang="en-GB" sz="1800" b="0" dirty="0" smtClean="0">
              <a:solidFill>
                <a:srgbClr val="0F5494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>
              <a:spcAft>
                <a:spcPts val="0"/>
              </a:spcAft>
            </a:pPr>
            <a:r>
              <a:rPr lang="en-GB" sz="1800" b="0" dirty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</a:t>
            </a:r>
            <a:r>
              <a:rPr lang="en-GB" sz="1800" b="0" dirty="0" smtClean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evelop the </a:t>
            </a:r>
            <a:r>
              <a:rPr lang="en-GB" sz="1800" b="0" dirty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social finance </a:t>
            </a:r>
            <a:r>
              <a:rPr lang="en-GB" sz="1800" b="0" dirty="0" smtClean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market</a:t>
            </a:r>
            <a:endParaRPr lang="en-GB" sz="1800" dirty="0" smtClean="0">
              <a:solidFill>
                <a:srgbClr val="0F5494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400" dirty="0">
              <a:solidFill>
                <a:srgbClr val="0F5494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Next steps: </a:t>
            </a:r>
            <a:r>
              <a:rPr lang="en-GB" sz="1800" b="0" dirty="0" smtClean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follow-up call for proposals to be </a:t>
            </a:r>
          </a:p>
          <a:p>
            <a:pPr lvl="1">
              <a:spcAft>
                <a:spcPts val="0"/>
              </a:spcAft>
            </a:pPr>
            <a:r>
              <a:rPr lang="en-GB" sz="1800" b="0" dirty="0" smtClean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published </a:t>
            </a:r>
            <a:r>
              <a:rPr lang="en-GB" sz="1800" b="0" dirty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soon </a:t>
            </a:r>
            <a:r>
              <a:rPr lang="en-GB" sz="1800" b="0" dirty="0" smtClean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on the </a:t>
            </a:r>
            <a:r>
              <a:rPr lang="en-GB" sz="1800" b="0" dirty="0" smtClean="0">
                <a:solidFill>
                  <a:srgbClr val="0F5494"/>
                </a:solidFill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DG EMPL website</a:t>
            </a:r>
            <a:endParaRPr lang="en-GB" sz="1800" b="0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356" y="3963065"/>
            <a:ext cx="2070644" cy="2921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480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936625"/>
          </a:xfrm>
        </p:spPr>
        <p:txBody>
          <a:bodyPr/>
          <a:lstStyle/>
          <a:p>
            <a:pPr algn="l"/>
            <a:r>
              <a:rPr lang="en-US" sz="2400" b="1" dirty="0" smtClean="0">
                <a:solidFill>
                  <a:srgbClr val="75195B"/>
                </a:solidFill>
                <a:latin typeface="Verdana" charset="0"/>
                <a:ea typeface="Verdana" charset="0"/>
                <a:cs typeface="Verdana" charset="0"/>
              </a:rPr>
              <a:t>2. Novelties under the European Social Fund 2014-2020</a:t>
            </a:r>
            <a:r>
              <a:rPr lang="en-US" sz="2400" b="1" dirty="0">
                <a:solidFill>
                  <a:srgbClr val="75195B"/>
                </a:solidFill>
                <a:latin typeface="Verdana" charset="0"/>
                <a:ea typeface="Verdana" charset="0"/>
                <a:cs typeface="Verdana" charset="0"/>
              </a:rPr>
              <a:t/>
            </a:r>
            <a:br>
              <a:rPr lang="en-US" sz="2400" b="1" dirty="0">
                <a:solidFill>
                  <a:srgbClr val="75195B"/>
                </a:solidFill>
                <a:latin typeface="Verdana" charset="0"/>
                <a:ea typeface="Verdana" charset="0"/>
                <a:cs typeface="Verdana" charset="0"/>
              </a:rPr>
            </a:br>
            <a:endParaRPr lang="en-GB" sz="2400" b="1" dirty="0">
              <a:solidFill>
                <a:srgbClr val="75195B"/>
              </a:solidFill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2276872"/>
            <a:ext cx="7787208" cy="3744516"/>
          </a:xfrm>
        </p:spPr>
        <p:txBody>
          <a:bodyPr/>
          <a:lstStyle/>
          <a:p>
            <a:pPr>
              <a:buFont typeface="Arial" charset="0"/>
              <a:buChar char="•"/>
            </a:pPr>
            <a:endParaRPr lang="en-GB" sz="2400" i="0" dirty="0" smtClean="0">
              <a:solidFill>
                <a:srgbClr val="0F5494"/>
              </a:solidFill>
              <a:latin typeface="Verdana" charset="0"/>
              <a:ea typeface="Verdana" charset="0"/>
              <a:cs typeface="Verdana" charset="0"/>
            </a:endParaRPr>
          </a:p>
          <a:p>
            <a:pPr marL="342900">
              <a:buFont typeface="Arial" charset="0"/>
              <a:buChar char="•"/>
            </a:pPr>
            <a:r>
              <a:rPr lang="en-GB" sz="2400" b="1" i="0" dirty="0" smtClean="0">
                <a:solidFill>
                  <a:srgbClr val="0F5494"/>
                </a:solidFill>
                <a:latin typeface="Verdana" charset="0"/>
                <a:ea typeface="Verdana" charset="0"/>
                <a:cs typeface="Verdana" charset="0"/>
              </a:rPr>
              <a:t>A specific investment priority for social entrepreneurship support</a:t>
            </a:r>
          </a:p>
          <a:p>
            <a:pPr marL="1143000" lvl="1" indent="-342900">
              <a:buFont typeface="Arial" charset="0"/>
              <a:buChar char="•"/>
            </a:pPr>
            <a:endParaRPr lang="en-GB" sz="2400" b="0" i="0" dirty="0">
              <a:solidFill>
                <a:srgbClr val="0F5494"/>
              </a:solidFill>
              <a:latin typeface="Verdana" charset="0"/>
              <a:ea typeface="Verdana" charset="0"/>
              <a:cs typeface="Verdana" charset="0"/>
            </a:endParaRPr>
          </a:p>
          <a:p>
            <a:pPr marL="342900">
              <a:buFont typeface="Arial" charset="0"/>
              <a:buChar char="•"/>
            </a:pPr>
            <a:r>
              <a:rPr lang="en-GB" sz="2400" b="1" i="0" dirty="0" smtClean="0">
                <a:solidFill>
                  <a:srgbClr val="0F5494"/>
                </a:solidFill>
                <a:latin typeface="Verdana" charset="0"/>
                <a:ea typeface="Verdana" charset="0"/>
                <a:cs typeface="Verdana" charset="0"/>
              </a:rPr>
              <a:t>Increased use of financial instruments for all the thematic objectives</a:t>
            </a:r>
          </a:p>
          <a:p>
            <a:pPr marL="342900">
              <a:buFont typeface="Arial" charset="0"/>
              <a:buChar char="•"/>
            </a:pPr>
            <a:endParaRPr lang="en-GB" sz="2400" b="1" i="0" dirty="0">
              <a:solidFill>
                <a:srgbClr val="0F5494"/>
              </a:solidFill>
              <a:latin typeface="Verdana" charset="0"/>
              <a:ea typeface="Verdana" charset="0"/>
              <a:cs typeface="Verdana" charset="0"/>
            </a:endParaRPr>
          </a:p>
          <a:p>
            <a:pPr marL="342900">
              <a:buFont typeface="Arial" charset="0"/>
              <a:buChar char="•"/>
            </a:pPr>
            <a:r>
              <a:rPr lang="en-GB" sz="2400" b="1" i="0" dirty="0" smtClean="0">
                <a:solidFill>
                  <a:srgbClr val="0F5494"/>
                </a:solidFill>
                <a:latin typeface="Verdana" charset="0"/>
                <a:ea typeface="Verdana" charset="0"/>
                <a:cs typeface="Verdana" charset="0"/>
              </a:rPr>
              <a:t>ESF thematic network on social economy</a:t>
            </a:r>
            <a:endParaRPr lang="en-GB" sz="2400" b="0" dirty="0">
              <a:solidFill>
                <a:srgbClr val="0F5494"/>
              </a:solidFill>
              <a:latin typeface="Verdana" charset="0"/>
              <a:ea typeface="Verdana" charset="0"/>
              <a:cs typeface="Verdana" charset="0"/>
            </a:endParaRPr>
          </a:p>
          <a:p>
            <a:endParaRPr lang="en-GB" sz="1800" i="0" dirty="0" smtClean="0"/>
          </a:p>
        </p:txBody>
      </p:sp>
    </p:spTree>
    <p:extLst>
      <p:ext uri="{BB962C8B-B14F-4D97-AF65-F5344CB8AC3E}">
        <p14:creationId xmlns:p14="http://schemas.microsoft.com/office/powerpoint/2010/main" val="137671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749" y="1196752"/>
            <a:ext cx="8085584" cy="1008112"/>
          </a:xfrm>
        </p:spPr>
        <p:txBody>
          <a:bodyPr/>
          <a:lstStyle/>
          <a:p>
            <a:pPr marL="0" indent="0" algn="l"/>
            <a:r>
              <a:rPr lang="en-US" sz="2400" b="1" dirty="0" smtClean="0">
                <a:solidFill>
                  <a:srgbClr val="75195B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3. Knowledge building - Cooperation with the OECD</a:t>
            </a:r>
            <a:endParaRPr lang="en-GB" sz="2400" b="1" dirty="0">
              <a:solidFill>
                <a:srgbClr val="75195B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8749" y="2217456"/>
            <a:ext cx="792088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Aft>
                <a:spcPts val="1200"/>
              </a:spcAft>
              <a:buFont typeface="Arial" charset="0"/>
              <a:buChar char="•"/>
            </a:pPr>
            <a:r>
              <a:rPr lang="en-GB" sz="2000" dirty="0" smtClean="0">
                <a:solidFill>
                  <a:srgbClr val="0F5494"/>
                </a:solidFill>
              </a:rPr>
              <a:t>Capacity building seminars on Building enabling ecosystems for social enterprises</a:t>
            </a:r>
          </a:p>
          <a:p>
            <a:pPr marL="800100" lvl="1" indent="-342900">
              <a:spcAft>
                <a:spcPts val="1200"/>
              </a:spcAft>
              <a:buFont typeface="Arial" charset="0"/>
              <a:buChar char="•"/>
            </a:pPr>
            <a:r>
              <a:rPr lang="en-GB" sz="2000" dirty="0" smtClean="0">
                <a:solidFill>
                  <a:srgbClr val="0F5494"/>
                </a:solidFill>
              </a:rPr>
              <a:t>Policy briefs (</a:t>
            </a:r>
            <a:r>
              <a:rPr lang="en-GB" sz="2000" dirty="0" smtClean="0">
                <a:solidFill>
                  <a:srgbClr val="0F5494"/>
                </a:solidFill>
                <a:hlinkClick r:id="rId3"/>
              </a:rPr>
              <a:t>Social </a:t>
            </a:r>
            <a:r>
              <a:rPr lang="en-GB" sz="2000" dirty="0">
                <a:solidFill>
                  <a:srgbClr val="0F5494"/>
                </a:solidFill>
                <a:hlinkClick r:id="rId3"/>
              </a:rPr>
              <a:t>impact measurement for social </a:t>
            </a:r>
            <a:r>
              <a:rPr lang="en-GB" sz="2000" dirty="0" smtClean="0">
                <a:solidFill>
                  <a:srgbClr val="0F5494"/>
                </a:solidFill>
                <a:hlinkClick r:id="rId3"/>
              </a:rPr>
              <a:t>enterprises</a:t>
            </a:r>
            <a:r>
              <a:rPr lang="en-GB" sz="2000" dirty="0" smtClean="0">
                <a:solidFill>
                  <a:srgbClr val="0F5494"/>
                </a:solidFill>
              </a:rPr>
              <a:t>)</a:t>
            </a:r>
          </a:p>
          <a:p>
            <a:pPr marL="800100" lvl="1" indent="-342900">
              <a:spcAft>
                <a:spcPts val="1200"/>
              </a:spcAft>
              <a:buFont typeface="Arial" charset="0"/>
              <a:buChar char="•"/>
            </a:pPr>
            <a:r>
              <a:rPr lang="en-GB" sz="2000" dirty="0" smtClean="0">
                <a:solidFill>
                  <a:srgbClr val="0F5494"/>
                </a:solidFill>
              </a:rPr>
              <a:t>Country revi</a:t>
            </a:r>
            <a:r>
              <a:rPr lang="en-GB" sz="2000" dirty="0" smtClean="0">
                <a:solidFill>
                  <a:srgbClr val="05229F"/>
                </a:solidFill>
              </a:rPr>
              <a:t>e</a:t>
            </a:r>
            <a:r>
              <a:rPr lang="en-GB" sz="2000" dirty="0" smtClean="0">
                <a:solidFill>
                  <a:srgbClr val="0F5494"/>
                </a:solidFill>
              </a:rPr>
              <a:t>ws</a:t>
            </a:r>
            <a:endParaRPr lang="en-GB" sz="2000" dirty="0">
              <a:solidFill>
                <a:srgbClr val="0F5494"/>
              </a:solidFill>
            </a:endParaRPr>
          </a:p>
          <a:p>
            <a:pPr marL="1257300" lvl="2" indent="-342900">
              <a:buFontTx/>
              <a:buChar char="-"/>
            </a:pPr>
            <a:endParaRPr lang="en-GB" sz="1000" dirty="0" smtClean="0">
              <a:solidFill>
                <a:srgbClr val="0F5494"/>
              </a:solidFill>
            </a:endParaRPr>
          </a:p>
          <a:p>
            <a:r>
              <a:rPr lang="en-GB" sz="2000" dirty="0" smtClean="0">
                <a:solidFill>
                  <a:srgbClr val="0F5494"/>
                </a:solidFill>
              </a:rPr>
              <a:t>In the pipeline:</a:t>
            </a:r>
          </a:p>
          <a:p>
            <a:endParaRPr lang="en-GB" sz="1000" dirty="0" smtClean="0">
              <a:solidFill>
                <a:srgbClr val="0F5494"/>
              </a:solidFill>
            </a:endParaRPr>
          </a:p>
          <a:p>
            <a:pPr marL="800100" lvl="1" indent="-342900">
              <a:spcAft>
                <a:spcPts val="1200"/>
              </a:spcAft>
              <a:buFont typeface="Arial" charset="0"/>
              <a:buChar char="•"/>
            </a:pPr>
            <a:r>
              <a:rPr lang="en-GB" sz="2000" dirty="0" smtClean="0">
                <a:solidFill>
                  <a:srgbClr val="0F5494"/>
                </a:solidFill>
              </a:rPr>
              <a:t>Policy brief on scaling up the impact of social enterprises</a:t>
            </a:r>
            <a:endParaRPr lang="en-GB" sz="2000" dirty="0">
              <a:solidFill>
                <a:srgbClr val="0F5494"/>
              </a:solidFill>
            </a:endParaRPr>
          </a:p>
          <a:p>
            <a:pPr marL="800100" lvl="1" indent="-342900">
              <a:spcAft>
                <a:spcPts val="1200"/>
              </a:spcAft>
              <a:buFont typeface="Arial" charset="0"/>
              <a:buChar char="•"/>
            </a:pPr>
            <a:r>
              <a:rPr lang="en-GB" sz="2000" dirty="0">
                <a:solidFill>
                  <a:srgbClr val="0F5494"/>
                </a:solidFill>
              </a:rPr>
              <a:t>Compendium of good </a:t>
            </a:r>
            <a:r>
              <a:rPr lang="en-GB" sz="2000" dirty="0" smtClean="0">
                <a:solidFill>
                  <a:srgbClr val="0F5494"/>
                </a:solidFill>
              </a:rPr>
              <a:t>practices</a:t>
            </a:r>
          </a:p>
          <a:p>
            <a:pPr marL="800100" lvl="1" indent="-342900">
              <a:spcAft>
                <a:spcPts val="1200"/>
              </a:spcAft>
              <a:buFont typeface="Arial" charset="0"/>
              <a:buChar char="•"/>
            </a:pPr>
            <a:r>
              <a:rPr lang="en-GB" sz="2000" dirty="0">
                <a:solidFill>
                  <a:srgbClr val="0F5494"/>
                </a:solidFill>
              </a:rPr>
              <a:t>Country revi</a:t>
            </a:r>
            <a:r>
              <a:rPr lang="en-GB" sz="2000" dirty="0">
                <a:solidFill>
                  <a:srgbClr val="05229F"/>
                </a:solidFill>
              </a:rPr>
              <a:t>e</a:t>
            </a:r>
            <a:r>
              <a:rPr lang="en-GB" sz="2000" dirty="0">
                <a:solidFill>
                  <a:srgbClr val="0F5494"/>
                </a:solidFill>
              </a:rPr>
              <a:t>ws (HR, CZ)</a:t>
            </a:r>
          </a:p>
          <a:p>
            <a:pPr marL="800100" lvl="1" indent="-342900">
              <a:spcAft>
                <a:spcPts val="1200"/>
              </a:spcAft>
              <a:buFont typeface="Arial" charset="0"/>
              <a:buChar char="•"/>
            </a:pPr>
            <a:endParaRPr lang="en-GB" sz="2000" dirty="0">
              <a:solidFill>
                <a:srgbClr val="0F54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34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749" y="1196752"/>
            <a:ext cx="8085584" cy="1008112"/>
          </a:xfrm>
        </p:spPr>
        <p:txBody>
          <a:bodyPr/>
          <a:lstStyle/>
          <a:p>
            <a:pPr marL="0" indent="0" algn="l"/>
            <a:r>
              <a:rPr lang="en-US" sz="2400" b="1" dirty="0" smtClean="0">
                <a:solidFill>
                  <a:srgbClr val="75195B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Learnings</a:t>
            </a:r>
            <a:endParaRPr lang="en-GB" sz="2400" b="1" dirty="0">
              <a:solidFill>
                <a:srgbClr val="75195B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8749" y="2217456"/>
            <a:ext cx="792088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Aft>
                <a:spcPts val="1200"/>
              </a:spcAft>
              <a:buFont typeface="Arial" charset="0"/>
              <a:buChar char="•"/>
            </a:pPr>
            <a:r>
              <a:rPr lang="en-GB" sz="2400" dirty="0" smtClean="0">
                <a:solidFill>
                  <a:srgbClr val="0F5494"/>
                </a:solidFill>
              </a:rPr>
              <a:t>Grants </a:t>
            </a:r>
            <a:r>
              <a:rPr lang="en-GB" sz="2400" b="0" dirty="0" smtClean="0">
                <a:solidFill>
                  <a:srgbClr val="0F5494"/>
                </a:solidFill>
              </a:rPr>
              <a:t>available for social entrepreneurship support – the ESF and Commission calls for proposals</a:t>
            </a:r>
          </a:p>
          <a:p>
            <a:pPr marL="800100" lvl="1" indent="-342900">
              <a:spcAft>
                <a:spcPts val="1200"/>
              </a:spcAft>
              <a:buFont typeface="Arial" charset="0"/>
              <a:buChar char="•"/>
            </a:pPr>
            <a:r>
              <a:rPr lang="en-GB" sz="2400" dirty="0" smtClean="0">
                <a:solidFill>
                  <a:srgbClr val="0F5494"/>
                </a:solidFill>
              </a:rPr>
              <a:t>Guarantees and funded instruments </a:t>
            </a:r>
            <a:r>
              <a:rPr lang="en-GB" sz="2400" b="0" dirty="0" smtClean="0">
                <a:solidFill>
                  <a:srgbClr val="0F5494"/>
                </a:solidFill>
              </a:rPr>
              <a:t>(loans, equity, quasi-equity?) – </a:t>
            </a:r>
            <a:r>
              <a:rPr lang="en-GB" sz="2400" b="0" dirty="0" err="1" smtClean="0">
                <a:solidFill>
                  <a:srgbClr val="0F5494"/>
                </a:solidFill>
              </a:rPr>
              <a:t>EaSI</a:t>
            </a:r>
            <a:r>
              <a:rPr lang="en-GB" sz="2400" b="0" dirty="0" smtClean="0">
                <a:solidFill>
                  <a:srgbClr val="0F5494"/>
                </a:solidFill>
              </a:rPr>
              <a:t> Programme</a:t>
            </a:r>
          </a:p>
          <a:p>
            <a:pPr marL="800100" lvl="1" indent="-342900">
              <a:spcAft>
                <a:spcPts val="1200"/>
              </a:spcAft>
              <a:buFont typeface="Arial" charset="0"/>
              <a:buChar char="•"/>
            </a:pPr>
            <a:r>
              <a:rPr lang="en-GB" sz="2400" dirty="0" smtClean="0">
                <a:solidFill>
                  <a:srgbClr val="0F5494"/>
                </a:solidFill>
              </a:rPr>
              <a:t>Capacity building</a:t>
            </a:r>
            <a:r>
              <a:rPr lang="en-GB" sz="2400" b="0" dirty="0" smtClean="0">
                <a:solidFill>
                  <a:srgbClr val="0F5494"/>
                </a:solidFill>
              </a:rPr>
              <a:t> for public authorities</a:t>
            </a:r>
            <a:endParaRPr lang="en-GB" sz="2400" b="0" dirty="0">
              <a:solidFill>
                <a:srgbClr val="0F5494"/>
              </a:solidFill>
            </a:endParaRPr>
          </a:p>
          <a:p>
            <a:pPr marL="800100" lvl="1" indent="-342900">
              <a:spcAft>
                <a:spcPts val="1200"/>
              </a:spcAft>
              <a:buFont typeface="Arial" charset="0"/>
              <a:buChar char="•"/>
            </a:pPr>
            <a:endParaRPr lang="en-GB" sz="2000" dirty="0">
              <a:solidFill>
                <a:srgbClr val="0F54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311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392488"/>
          </a:xfrm>
        </p:spPr>
        <p:txBody>
          <a:bodyPr/>
          <a:lstStyle/>
          <a:p>
            <a:pPr indent="0" algn="ctr">
              <a:buNone/>
            </a:pPr>
            <a:r>
              <a:rPr lang="fr-BE" b="1" i="0" dirty="0" smtClean="0">
                <a:solidFill>
                  <a:srgbClr val="75195B"/>
                </a:solidFill>
              </a:rPr>
              <a:t>More information: </a:t>
            </a:r>
          </a:p>
          <a:p>
            <a:pPr indent="0" algn="ctr">
              <a:buNone/>
            </a:pPr>
            <a:endParaRPr lang="fr-BE" sz="1000" b="1" i="0" dirty="0" smtClean="0">
              <a:solidFill>
                <a:srgbClr val="75195B"/>
              </a:solidFill>
            </a:endParaRPr>
          </a:p>
          <a:p>
            <a:pPr indent="0" algn="ctr">
              <a:buNone/>
            </a:pPr>
            <a:r>
              <a:rPr lang="fr-BE" sz="2000" b="1" i="0" dirty="0" smtClean="0">
                <a:solidFill>
                  <a:srgbClr val="75195B"/>
                </a:solidFill>
              </a:rPr>
              <a:t>GECES</a:t>
            </a:r>
          </a:p>
          <a:p>
            <a:pPr indent="0" algn="ctr">
              <a:buNone/>
            </a:pPr>
            <a:r>
              <a:rPr lang="fr-BE" sz="2000" b="1" i="0" dirty="0">
                <a:solidFill>
                  <a:srgbClr val="75195B"/>
                </a:solidFill>
                <a:hlinkClick r:id="rId2"/>
              </a:rPr>
              <a:t>http://</a:t>
            </a:r>
            <a:r>
              <a:rPr lang="fr-BE" sz="2000" b="1" i="0" dirty="0" smtClean="0">
                <a:solidFill>
                  <a:srgbClr val="75195B"/>
                </a:solidFill>
                <a:hlinkClick r:id="rId2"/>
              </a:rPr>
              <a:t>ec.europa.eu/growth/sectors/social-economy/enterprises/expert-groups/index_en.htm</a:t>
            </a:r>
            <a:r>
              <a:rPr lang="fr-BE" sz="2000" b="1" i="0" dirty="0" smtClean="0">
                <a:solidFill>
                  <a:srgbClr val="75195B"/>
                </a:solidFill>
              </a:rPr>
              <a:t> </a:t>
            </a:r>
          </a:p>
          <a:p>
            <a:pPr indent="0" algn="ctr">
              <a:buNone/>
            </a:pPr>
            <a:endParaRPr lang="fr-BE" sz="1000" b="1" i="0" dirty="0" smtClean="0">
              <a:solidFill>
                <a:srgbClr val="75195B"/>
              </a:solidFill>
            </a:endParaRPr>
          </a:p>
          <a:p>
            <a:pPr indent="0" algn="ctr">
              <a:buNone/>
            </a:pPr>
            <a:r>
              <a:rPr lang="fr-BE" sz="2000" b="1" i="0" dirty="0" err="1" smtClean="0">
                <a:solidFill>
                  <a:srgbClr val="75195B"/>
                </a:solidFill>
              </a:rPr>
              <a:t>EaSI</a:t>
            </a:r>
            <a:r>
              <a:rPr lang="fr-BE" sz="2000" b="1" i="0" dirty="0" smtClean="0">
                <a:solidFill>
                  <a:srgbClr val="75195B"/>
                </a:solidFill>
              </a:rPr>
              <a:t> </a:t>
            </a:r>
            <a:r>
              <a:rPr lang="fr-BE" sz="2000" b="1" i="0" dirty="0">
                <a:solidFill>
                  <a:srgbClr val="75195B"/>
                </a:solidFill>
              </a:rPr>
              <a:t>Financial instruments </a:t>
            </a:r>
            <a:endParaRPr lang="en-GB" sz="2000" b="1" i="0" dirty="0">
              <a:solidFill>
                <a:srgbClr val="75195B"/>
              </a:solidFill>
            </a:endParaRPr>
          </a:p>
          <a:p>
            <a:pPr indent="0" algn="ctr">
              <a:buNone/>
            </a:pPr>
            <a:r>
              <a:rPr lang="en-GB" sz="2000" b="1" i="0" dirty="0">
                <a:solidFill>
                  <a:srgbClr val="05229F"/>
                </a:solidFill>
                <a:hlinkClick r:id="rId3"/>
              </a:rPr>
              <a:t>http://</a:t>
            </a:r>
            <a:r>
              <a:rPr lang="en-GB" sz="2000" b="1" i="0" dirty="0" smtClean="0">
                <a:solidFill>
                  <a:srgbClr val="05229F"/>
                </a:solidFill>
                <a:hlinkClick r:id="rId3"/>
              </a:rPr>
              <a:t>ec.europa.eu/social/main.jsp?catId=1084&amp;langId=en</a:t>
            </a:r>
            <a:r>
              <a:rPr lang="en-GB" sz="2000" b="1" i="0" dirty="0">
                <a:solidFill>
                  <a:srgbClr val="05229F"/>
                </a:solidFill>
              </a:rPr>
              <a:t> </a:t>
            </a:r>
            <a:r>
              <a:rPr lang="en-GB" sz="2000" b="1" i="0" dirty="0" smtClean="0">
                <a:solidFill>
                  <a:srgbClr val="05229F"/>
                </a:solidFill>
              </a:rPr>
              <a:t> </a:t>
            </a:r>
            <a:endParaRPr lang="en-GB" sz="2000" b="1" i="0" dirty="0">
              <a:solidFill>
                <a:srgbClr val="05229F"/>
              </a:solidFill>
            </a:endParaRPr>
          </a:p>
          <a:p>
            <a:pPr indent="0">
              <a:buNone/>
            </a:pPr>
            <a:endParaRPr lang="fr-BE" sz="1000" b="1" i="0" dirty="0" smtClean="0">
              <a:solidFill>
                <a:srgbClr val="75195B"/>
              </a:solidFill>
            </a:endParaRPr>
          </a:p>
          <a:p>
            <a:pPr indent="0" algn="ctr">
              <a:buNone/>
            </a:pPr>
            <a:r>
              <a:rPr lang="fr-BE" sz="2000" b="1" i="0" dirty="0" smtClean="0">
                <a:solidFill>
                  <a:srgbClr val="75195B"/>
                </a:solidFill>
              </a:rPr>
              <a:t>Social </a:t>
            </a:r>
            <a:r>
              <a:rPr lang="fr-BE" sz="2000" b="1" i="0" dirty="0" err="1" smtClean="0">
                <a:solidFill>
                  <a:srgbClr val="75195B"/>
                </a:solidFill>
              </a:rPr>
              <a:t>entrepreneurship</a:t>
            </a:r>
            <a:endParaRPr lang="en-GB" sz="2000" b="1" i="0" dirty="0" smtClean="0">
              <a:solidFill>
                <a:srgbClr val="75195B"/>
              </a:solidFill>
            </a:endParaRPr>
          </a:p>
          <a:p>
            <a:pPr indent="0">
              <a:buNone/>
            </a:pPr>
            <a:r>
              <a:rPr lang="en-GB" sz="2000" b="1" dirty="0">
                <a:solidFill>
                  <a:srgbClr val="75195B"/>
                </a:solidFill>
                <a:hlinkClick r:id="rId4"/>
              </a:rPr>
              <a:t>http://ec.europa.eu/social/socialentrepreneurship</a:t>
            </a:r>
            <a:r>
              <a:rPr lang="en-GB" sz="2000" b="1" dirty="0">
                <a:solidFill>
                  <a:srgbClr val="75195B"/>
                </a:solidFill>
              </a:rPr>
              <a:t> </a:t>
            </a:r>
            <a:r>
              <a:rPr lang="en-GB" sz="2000" b="1" i="0" dirty="0" smtClean="0">
                <a:solidFill>
                  <a:srgbClr val="75195B"/>
                </a:solidFill>
              </a:rPr>
              <a:t> </a:t>
            </a:r>
          </a:p>
          <a:p>
            <a:pPr indent="0">
              <a:buNone/>
            </a:pPr>
            <a:endParaRPr lang="en-GB" sz="1800" b="1" dirty="0" smtClean="0">
              <a:solidFill>
                <a:srgbClr val="75195B"/>
              </a:solidFill>
            </a:endParaRPr>
          </a:p>
          <a:p>
            <a:pPr indent="0" algn="ctr">
              <a:buNone/>
            </a:pPr>
            <a:endParaRPr lang="en-GB" b="1" dirty="0">
              <a:solidFill>
                <a:srgbClr val="7519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39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96752"/>
            <a:ext cx="8229600" cy="936625"/>
          </a:xfrm>
        </p:spPr>
        <p:txBody>
          <a:bodyPr/>
          <a:lstStyle/>
          <a:p>
            <a:pPr algn="ctr"/>
            <a:r>
              <a:rPr lang="fr-BE" sz="3200" kern="1200" dirty="0">
                <a:solidFill>
                  <a:srgbClr val="75195B"/>
                </a:solidFill>
              </a:rPr>
              <a:t>Social </a:t>
            </a:r>
            <a:r>
              <a:rPr lang="fr-BE" sz="3200" kern="1200" dirty="0" err="1">
                <a:solidFill>
                  <a:srgbClr val="75195B"/>
                </a:solidFill>
              </a:rPr>
              <a:t>enterprise</a:t>
            </a:r>
            <a:r>
              <a:rPr lang="fr-BE" sz="3200" kern="1200" dirty="0">
                <a:solidFill>
                  <a:srgbClr val="75195B"/>
                </a:solidFill>
              </a:rPr>
              <a:t> </a:t>
            </a:r>
            <a:r>
              <a:rPr lang="fr-BE" sz="3200" kern="1200" dirty="0" err="1">
                <a:solidFill>
                  <a:srgbClr val="75195B"/>
                </a:solidFill>
              </a:rPr>
              <a:t>definition</a:t>
            </a:r>
            <a:endParaRPr lang="en-GB" sz="3200" kern="1200" dirty="0">
              <a:solidFill>
                <a:srgbClr val="75195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Diagra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8887198"/>
              </p:ext>
            </p:extLst>
          </p:nvPr>
        </p:nvGraphicFramePr>
        <p:xfrm>
          <a:off x="1547664" y="1916832"/>
          <a:ext cx="6336704" cy="43920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3528" y="4293096"/>
            <a:ext cx="3456384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600" u="sng" dirty="0" smtClean="0">
                <a:solidFill>
                  <a:srgbClr val="0F5494"/>
                </a:solidFill>
              </a:rPr>
              <a:t>Limited profit distribution</a:t>
            </a:r>
          </a:p>
          <a:p>
            <a:endParaRPr lang="fr-BE" sz="1600" dirty="0" smtClean="0">
              <a:solidFill>
                <a:srgbClr val="0F5494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BE" sz="1600" b="0" dirty="0" err="1" smtClean="0">
                <a:solidFill>
                  <a:srgbClr val="0F5494"/>
                </a:solidFill>
              </a:rPr>
              <a:t>rolling</a:t>
            </a:r>
            <a:r>
              <a:rPr lang="fr-BE" sz="1600" b="0" dirty="0" smtClean="0">
                <a:solidFill>
                  <a:srgbClr val="0F5494"/>
                </a:solidFill>
              </a:rPr>
              <a:t> </a:t>
            </a:r>
            <a:r>
              <a:rPr lang="fr-BE" sz="1600" b="0" dirty="0" err="1" smtClean="0">
                <a:solidFill>
                  <a:srgbClr val="0F5494"/>
                </a:solidFill>
              </a:rPr>
              <a:t>average</a:t>
            </a:r>
            <a:r>
              <a:rPr lang="fr-BE" sz="1600" b="0" dirty="0" smtClean="0">
                <a:solidFill>
                  <a:srgbClr val="0F5494"/>
                </a:solidFill>
              </a:rPr>
              <a:t> over 3 </a:t>
            </a:r>
            <a:r>
              <a:rPr lang="fr-BE" sz="1600" b="0" dirty="0" err="1" smtClean="0">
                <a:solidFill>
                  <a:srgbClr val="0F5494"/>
                </a:solidFill>
              </a:rPr>
              <a:t>years</a:t>
            </a:r>
            <a:r>
              <a:rPr lang="fr-BE" sz="1600" b="0" dirty="0" smtClean="0">
                <a:solidFill>
                  <a:srgbClr val="0F5494"/>
                </a:solidFill>
              </a:rPr>
              <a:t> </a:t>
            </a:r>
            <a:r>
              <a:rPr lang="fr-BE" sz="1600" b="0" dirty="0">
                <a:solidFill>
                  <a:srgbClr val="0F5494"/>
                </a:solidFill>
              </a:rPr>
              <a:t>max. 1/3 </a:t>
            </a:r>
            <a:r>
              <a:rPr lang="fr-BE" sz="1600" b="0" dirty="0" smtClean="0">
                <a:solidFill>
                  <a:srgbClr val="0F5494"/>
                </a:solidFill>
              </a:rPr>
              <a:t>of profits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BE" sz="1600" b="0" dirty="0" err="1">
                <a:solidFill>
                  <a:srgbClr val="0F5494"/>
                </a:solidFill>
              </a:rPr>
              <a:t>o</a:t>
            </a:r>
            <a:r>
              <a:rPr lang="fr-BE" sz="1600" b="0" dirty="0" err="1" smtClean="0">
                <a:solidFill>
                  <a:srgbClr val="0F5494"/>
                </a:solidFill>
              </a:rPr>
              <a:t>nly</a:t>
            </a:r>
            <a:r>
              <a:rPr lang="fr-BE" sz="1600" b="0" dirty="0" smtClean="0">
                <a:solidFill>
                  <a:srgbClr val="0F5494"/>
                </a:solidFill>
              </a:rPr>
              <a:t> if </a:t>
            </a:r>
            <a:r>
              <a:rPr lang="fr-BE" sz="1600" b="0" dirty="0" err="1" smtClean="0">
                <a:solidFill>
                  <a:srgbClr val="0F5494"/>
                </a:solidFill>
              </a:rPr>
              <a:t>substantial</a:t>
            </a:r>
            <a:r>
              <a:rPr lang="fr-BE" sz="1600" b="0" dirty="0" smtClean="0">
                <a:solidFill>
                  <a:srgbClr val="0F5494"/>
                </a:solidFill>
              </a:rPr>
              <a:t> part of </a:t>
            </a:r>
            <a:r>
              <a:rPr lang="fr-BE" sz="1600" b="0" dirty="0" err="1" smtClean="0">
                <a:solidFill>
                  <a:srgbClr val="0F5494"/>
                </a:solidFill>
              </a:rPr>
              <a:t>pre-defined</a:t>
            </a:r>
            <a:r>
              <a:rPr lang="fr-BE" sz="1600" b="0" dirty="0" smtClean="0">
                <a:solidFill>
                  <a:srgbClr val="0F5494"/>
                </a:solidFill>
              </a:rPr>
              <a:t> impact </a:t>
            </a:r>
            <a:r>
              <a:rPr lang="fr-BE" sz="1600" b="0" dirty="0" err="1" smtClean="0">
                <a:solidFill>
                  <a:srgbClr val="0F5494"/>
                </a:solidFill>
              </a:rPr>
              <a:t>achieved</a:t>
            </a:r>
            <a:endParaRPr lang="fr-BE" sz="1600" b="0" dirty="0" smtClean="0">
              <a:solidFill>
                <a:srgbClr val="0F5494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BE" sz="1600" b="0" dirty="0" smtClean="0">
                <a:solidFill>
                  <a:srgbClr val="0F5494"/>
                </a:solidFill>
              </a:rPr>
              <a:t>in accordance </a:t>
            </a:r>
            <a:r>
              <a:rPr lang="fr-BE" sz="1600" b="0" dirty="0" err="1" smtClean="0">
                <a:solidFill>
                  <a:srgbClr val="0F5494"/>
                </a:solidFill>
              </a:rPr>
              <a:t>with</a:t>
            </a:r>
            <a:r>
              <a:rPr lang="fr-BE" sz="1600" b="0" dirty="0" smtClean="0">
                <a:solidFill>
                  <a:srgbClr val="0F5494"/>
                </a:solidFill>
              </a:rPr>
              <a:t> the </a:t>
            </a:r>
            <a:r>
              <a:rPr lang="fr-BE" sz="1600" b="0" dirty="0" err="1" smtClean="0">
                <a:solidFill>
                  <a:srgbClr val="0F5494"/>
                </a:solidFill>
              </a:rPr>
              <a:t>SE's</a:t>
            </a:r>
            <a:r>
              <a:rPr lang="fr-BE" sz="1600" b="0" dirty="0" smtClean="0">
                <a:solidFill>
                  <a:srgbClr val="0F5494"/>
                </a:solidFill>
              </a:rPr>
              <a:t> </a:t>
            </a:r>
            <a:r>
              <a:rPr lang="fr-BE" sz="1600" b="0" dirty="0" err="1" smtClean="0">
                <a:solidFill>
                  <a:srgbClr val="0F5494"/>
                </a:solidFill>
              </a:rPr>
              <a:t>pre-defined</a:t>
            </a:r>
            <a:r>
              <a:rPr lang="fr-BE" sz="1600" b="0" dirty="0" smtClean="0">
                <a:solidFill>
                  <a:srgbClr val="0F5494"/>
                </a:solidFill>
              </a:rPr>
              <a:t> </a:t>
            </a:r>
            <a:r>
              <a:rPr lang="fr-BE" sz="1600" b="0" dirty="0" err="1" smtClean="0">
                <a:solidFill>
                  <a:srgbClr val="0F5494"/>
                </a:solidFill>
              </a:rPr>
              <a:t>rules</a:t>
            </a:r>
            <a:r>
              <a:rPr lang="fr-BE" sz="1600" b="0" dirty="0" smtClean="0">
                <a:solidFill>
                  <a:srgbClr val="0F5494"/>
                </a:solidFill>
              </a:rPr>
              <a:t> and </a:t>
            </a:r>
            <a:r>
              <a:rPr lang="fr-BE" sz="1600" b="0" dirty="0" err="1" smtClean="0">
                <a:solidFill>
                  <a:srgbClr val="0F5494"/>
                </a:solidFill>
              </a:rPr>
              <a:t>procedures</a:t>
            </a:r>
            <a:endParaRPr lang="fr-BE" sz="1600" b="0" dirty="0" smtClean="0">
              <a:solidFill>
                <a:srgbClr val="0F5494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100" dirty="0">
              <a:solidFill>
                <a:srgbClr val="0F5494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28184" y="4437112"/>
            <a:ext cx="28083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600" u="sng" dirty="0" smtClean="0">
                <a:solidFill>
                  <a:srgbClr val="0F5494"/>
                </a:solidFill>
              </a:rPr>
              <a:t>Social impact </a:t>
            </a:r>
            <a:r>
              <a:rPr lang="fr-BE" sz="1600" u="sng" dirty="0" err="1" smtClean="0">
                <a:solidFill>
                  <a:srgbClr val="0F5494"/>
                </a:solidFill>
              </a:rPr>
              <a:t>measurement</a:t>
            </a:r>
            <a:endParaRPr lang="fr-BE" sz="1600" u="sng" dirty="0" smtClean="0">
              <a:solidFill>
                <a:srgbClr val="0F5494"/>
              </a:solidFill>
            </a:endParaRPr>
          </a:p>
          <a:p>
            <a:endParaRPr lang="fr-BE" sz="1600" dirty="0" smtClean="0">
              <a:solidFill>
                <a:srgbClr val="0F5494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BE" sz="1600" b="0" dirty="0">
                <a:solidFill>
                  <a:srgbClr val="0F5494"/>
                </a:solidFill>
              </a:rPr>
              <a:t>Agreement </a:t>
            </a:r>
            <a:r>
              <a:rPr lang="fr-BE" sz="1600" b="0" dirty="0" err="1">
                <a:solidFill>
                  <a:srgbClr val="0F5494"/>
                </a:solidFill>
              </a:rPr>
              <a:t>between</a:t>
            </a:r>
            <a:r>
              <a:rPr lang="fr-BE" sz="1600" b="0" dirty="0">
                <a:solidFill>
                  <a:srgbClr val="0F5494"/>
                </a:solidFill>
              </a:rPr>
              <a:t> </a:t>
            </a:r>
            <a:r>
              <a:rPr lang="fr-BE" sz="1600" b="0" dirty="0" err="1" smtClean="0">
                <a:solidFill>
                  <a:srgbClr val="0F5494"/>
                </a:solidFill>
              </a:rPr>
              <a:t>Intermediary</a:t>
            </a:r>
            <a:r>
              <a:rPr lang="fr-BE" sz="1600" b="0" dirty="0" smtClean="0">
                <a:solidFill>
                  <a:srgbClr val="0F5494"/>
                </a:solidFill>
              </a:rPr>
              <a:t> and </a:t>
            </a:r>
            <a:r>
              <a:rPr lang="fr-BE" sz="1600" b="0" dirty="0">
                <a:solidFill>
                  <a:srgbClr val="0F5494"/>
                </a:solidFill>
              </a:rPr>
              <a:t>SE </a:t>
            </a:r>
            <a:r>
              <a:rPr lang="fr-BE" sz="1600" b="0" dirty="0" smtClean="0">
                <a:solidFill>
                  <a:srgbClr val="0F5494"/>
                </a:solidFill>
              </a:rPr>
              <a:t>on </a:t>
            </a:r>
            <a:r>
              <a:rPr lang="fr-BE" sz="1600" b="0" dirty="0">
                <a:solidFill>
                  <a:srgbClr val="0F5494"/>
                </a:solidFill>
              </a:rPr>
              <a:t>how to </a:t>
            </a:r>
            <a:r>
              <a:rPr lang="fr-BE" sz="1600" b="0" dirty="0" err="1">
                <a:solidFill>
                  <a:srgbClr val="0F5494"/>
                </a:solidFill>
              </a:rPr>
              <a:t>measure</a:t>
            </a:r>
            <a:endParaRPr lang="fr-BE" sz="1600" b="0" dirty="0">
              <a:solidFill>
                <a:srgbClr val="0F5494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BE" sz="1600" b="0" dirty="0">
                <a:solidFill>
                  <a:srgbClr val="0F5494"/>
                </a:solidFill>
              </a:rPr>
              <a:t>Reports to </a:t>
            </a:r>
            <a:r>
              <a:rPr lang="fr-BE" sz="1600" b="0" dirty="0" err="1">
                <a:solidFill>
                  <a:srgbClr val="0F5494"/>
                </a:solidFill>
              </a:rPr>
              <a:t>Intermediary</a:t>
            </a:r>
            <a:r>
              <a:rPr lang="fr-BE" sz="1600" b="0" dirty="0">
                <a:solidFill>
                  <a:srgbClr val="0F5494"/>
                </a:solidFill>
              </a:rPr>
              <a:t> on </a:t>
            </a:r>
            <a:r>
              <a:rPr lang="fr-BE" sz="1600" b="0" dirty="0" err="1">
                <a:solidFill>
                  <a:srgbClr val="0F5494"/>
                </a:solidFill>
              </a:rPr>
              <a:t>this</a:t>
            </a:r>
            <a:r>
              <a:rPr lang="fr-BE" sz="1600" b="0" dirty="0">
                <a:solidFill>
                  <a:srgbClr val="0F5494"/>
                </a:solidFill>
              </a:rPr>
              <a:t> basis</a:t>
            </a:r>
            <a:endParaRPr lang="en-GB" sz="1600" b="0" dirty="0">
              <a:solidFill>
                <a:srgbClr val="0F54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885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812" y="1268760"/>
            <a:ext cx="8085584" cy="936104"/>
          </a:xfrm>
        </p:spPr>
        <p:txBody>
          <a:bodyPr/>
          <a:lstStyle/>
          <a:p>
            <a:pPr marL="0" indent="0"/>
            <a:r>
              <a:rPr lang="fr-BE" sz="2800" kern="1200" dirty="0" smtClean="0">
                <a:solidFill>
                  <a:srgbClr val="75195B"/>
                </a:solidFill>
                <a:latin typeface="Verdana" pitchFamily="34" charset="0"/>
                <a:ea typeface="+mn-ea"/>
                <a:cs typeface="+mn-cs"/>
              </a:rPr>
              <a:t>Juncker Commission:</a:t>
            </a:r>
            <a:endParaRPr lang="en-GB" sz="2800" kern="1200" dirty="0">
              <a:solidFill>
                <a:srgbClr val="75195B"/>
              </a:solidFill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93812" y="2333685"/>
            <a:ext cx="76791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b="0" dirty="0" smtClean="0">
                <a:solidFill>
                  <a:srgbClr val="0F5494"/>
                </a:solidFill>
              </a:rPr>
              <a:t>Priority: Boosting Jobs, Growth and Investment</a:t>
            </a:r>
            <a:endParaRPr lang="en-GB" sz="2400" b="0" dirty="0">
              <a:solidFill>
                <a:srgbClr val="0F5494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b="0" dirty="0" smtClean="0">
                <a:solidFill>
                  <a:srgbClr val="0F5494"/>
                </a:solidFill>
              </a:rPr>
              <a:t>Need to mobilise all resources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 smtClean="0">
                <a:solidFill>
                  <a:srgbClr val="0F5494"/>
                </a:solidFill>
              </a:rPr>
              <a:t>Social </a:t>
            </a:r>
            <a:r>
              <a:rPr lang="en-GB" sz="2400" dirty="0">
                <a:solidFill>
                  <a:srgbClr val="0F5494"/>
                </a:solidFill>
              </a:rPr>
              <a:t>enterprises are relevant players!</a:t>
            </a:r>
          </a:p>
          <a:p>
            <a:endParaRPr lang="en-GB" sz="2400" b="0" dirty="0">
              <a:solidFill>
                <a:srgbClr val="0F5494"/>
              </a:solidFill>
            </a:endParaRPr>
          </a:p>
          <a:p>
            <a:r>
              <a:rPr lang="en-GB" sz="2400" dirty="0" smtClean="0">
                <a:solidFill>
                  <a:srgbClr val="0F5494"/>
                </a:solidFill>
              </a:rPr>
              <a:t>Employment guidelines:</a:t>
            </a:r>
          </a:p>
          <a:p>
            <a:pPr marL="342900" indent="-342900">
              <a:buFont typeface="Wingdings" charset="2"/>
              <a:buChar char="Ø"/>
            </a:pPr>
            <a:r>
              <a:rPr lang="en-GB" sz="2400" b="0" i="1" dirty="0" smtClean="0">
                <a:solidFill>
                  <a:srgbClr val="0F5494"/>
                </a:solidFill>
              </a:rPr>
              <a:t>Member States should actively promote the social economy and foster social innovation.</a:t>
            </a:r>
          </a:p>
          <a:p>
            <a:endParaRPr lang="en-GB" sz="2400" b="0" dirty="0">
              <a:solidFill>
                <a:srgbClr val="0F54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319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700808"/>
            <a:ext cx="8085584" cy="1440160"/>
          </a:xfrm>
        </p:spPr>
        <p:txBody>
          <a:bodyPr/>
          <a:lstStyle/>
          <a:p>
            <a:pPr marL="0" indent="0"/>
            <a:r>
              <a:rPr lang="fr-BE" sz="2800" dirty="0" smtClean="0">
                <a:solidFill>
                  <a:srgbClr val="75195B"/>
                </a:solidFill>
              </a:rPr>
              <a:t>Social Business Initiative 2011 - </a:t>
            </a:r>
            <a:r>
              <a:rPr lang="en-GB" sz="2800" dirty="0" smtClean="0">
                <a:solidFill>
                  <a:srgbClr val="75195B"/>
                </a:solidFill>
              </a:rPr>
              <a:t>three</a:t>
            </a:r>
            <a:r>
              <a:rPr lang="fr-BE" sz="2800" dirty="0" smtClean="0">
                <a:solidFill>
                  <a:srgbClr val="75195B"/>
                </a:solidFill>
              </a:rPr>
              <a:t> sets of </a:t>
            </a:r>
            <a:r>
              <a:rPr lang="en-GB" sz="2800" dirty="0" smtClean="0">
                <a:solidFill>
                  <a:srgbClr val="75195B"/>
                </a:solidFill>
              </a:rPr>
              <a:t>measures</a:t>
            </a:r>
            <a:r>
              <a:rPr lang="fr-BE" dirty="0" smtClean="0"/>
              <a:t/>
            </a:r>
            <a:br>
              <a:rPr lang="fr-BE" dirty="0" smtClean="0"/>
            </a:br>
            <a:r>
              <a:rPr lang="fr-BE" dirty="0"/>
              <a:t>	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683568" y="3179440"/>
            <a:ext cx="7272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 smtClean="0">
                <a:solidFill>
                  <a:srgbClr val="0F5494"/>
                </a:solidFill>
              </a:rPr>
              <a:t>Access to funding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 smtClean="0">
                <a:solidFill>
                  <a:srgbClr val="0F5494"/>
                </a:solidFill>
              </a:rPr>
              <a:t>Visibility and recognition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 smtClean="0">
                <a:solidFill>
                  <a:srgbClr val="0F5494"/>
                </a:solidFill>
              </a:rPr>
              <a:t>Regulatory environment</a:t>
            </a:r>
            <a:endParaRPr lang="en-GB" sz="2400" dirty="0">
              <a:solidFill>
                <a:srgbClr val="0F5494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5938" y="4941168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75195B"/>
                </a:solidFill>
              </a:rPr>
              <a:t>Still relevant today!</a:t>
            </a:r>
            <a:endParaRPr lang="en-GB" sz="2800" dirty="0">
              <a:solidFill>
                <a:srgbClr val="7519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00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2800" dirty="0" smtClean="0">
                <a:solidFill>
                  <a:srgbClr val="75195B"/>
                </a:solidFill>
              </a:rPr>
              <a:t>SBI -&gt; Commission Expert Group on Social </a:t>
            </a:r>
            <a:r>
              <a:rPr lang="fr-BE" sz="2800" dirty="0" err="1" smtClean="0">
                <a:solidFill>
                  <a:srgbClr val="75195B"/>
                </a:solidFill>
              </a:rPr>
              <a:t>Entrepreneurship</a:t>
            </a:r>
            <a:r>
              <a:rPr lang="fr-BE" sz="2800" dirty="0" smtClean="0">
                <a:solidFill>
                  <a:srgbClr val="75195B"/>
                </a:solidFill>
              </a:rPr>
              <a:t> (GECES)</a:t>
            </a:r>
            <a:r>
              <a:rPr lang="fr-BE" dirty="0" smtClean="0">
                <a:solidFill>
                  <a:srgbClr val="75195B"/>
                </a:solidFill>
              </a:rPr>
              <a:t/>
            </a:r>
            <a:br>
              <a:rPr lang="fr-BE" dirty="0" smtClean="0">
                <a:solidFill>
                  <a:srgbClr val="75195B"/>
                </a:solidFill>
              </a:rPr>
            </a:br>
            <a:endParaRPr lang="en-GB" dirty="0">
              <a:solidFill>
                <a:srgbClr val="75195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420888"/>
            <a:ext cx="8229600" cy="3744516"/>
          </a:xfrm>
        </p:spPr>
        <p:txBody>
          <a:bodyPr/>
          <a:lstStyle/>
          <a:p>
            <a:pPr indent="0">
              <a:spcAft>
                <a:spcPts val="1800"/>
              </a:spcAft>
              <a:buNone/>
            </a:pPr>
            <a:r>
              <a:rPr lang="en-GB" sz="2000" b="1" i="0" dirty="0"/>
              <a:t>- </a:t>
            </a:r>
            <a:r>
              <a:rPr lang="en-GB" sz="2000" b="1" i="0" dirty="0" smtClean="0"/>
              <a:t>Consulted on </a:t>
            </a:r>
            <a:r>
              <a:rPr lang="en-GB" sz="2000" b="1" i="0" dirty="0"/>
              <a:t>the </a:t>
            </a:r>
            <a:r>
              <a:rPr lang="en-GB" sz="2000" b="1" i="0" dirty="0" smtClean="0"/>
              <a:t>SBI actions and </a:t>
            </a:r>
            <a:r>
              <a:rPr lang="en-GB" sz="2000" b="1" i="0" dirty="0"/>
              <a:t>the further development of social entrepreneurship and social economy</a:t>
            </a:r>
          </a:p>
          <a:p>
            <a:pPr indent="0">
              <a:spcAft>
                <a:spcPts val="1800"/>
              </a:spcAft>
              <a:buNone/>
            </a:pPr>
            <a:r>
              <a:rPr lang="en-GB" sz="2000" b="1" i="0" dirty="0" smtClean="0"/>
              <a:t>- Representatives: public and private</a:t>
            </a:r>
          </a:p>
          <a:p>
            <a:pPr indent="0">
              <a:spcAft>
                <a:spcPts val="1800"/>
              </a:spcAft>
              <a:buNone/>
            </a:pPr>
            <a:r>
              <a:rPr lang="fr-BE" sz="2000" b="1" i="0" dirty="0" smtClean="0">
                <a:solidFill>
                  <a:srgbClr val="75195B"/>
                </a:solidFill>
              </a:rPr>
              <a:t>2015-2017 mandate:</a:t>
            </a:r>
            <a:r>
              <a:rPr lang="fr-BE" sz="2000" b="1" i="0" dirty="0">
                <a:solidFill>
                  <a:srgbClr val="75195B"/>
                </a:solidFill>
              </a:rPr>
              <a:t> </a:t>
            </a:r>
            <a:r>
              <a:rPr lang="fr-BE" sz="2000" b="1" i="0" dirty="0" smtClean="0"/>
              <a:t>4 </a:t>
            </a:r>
            <a:r>
              <a:rPr lang="fr-BE" sz="2000" b="1" i="0" dirty="0" err="1" smtClean="0"/>
              <a:t>Working</a:t>
            </a:r>
            <a:r>
              <a:rPr lang="fr-BE" sz="2000" b="1" i="0" dirty="0" smtClean="0"/>
              <a:t> groups	</a:t>
            </a:r>
            <a:r>
              <a:rPr lang="fr-BE" b="1" dirty="0" smtClean="0"/>
              <a:t>	</a:t>
            </a:r>
          </a:p>
          <a:p>
            <a:pPr marL="1200150" lvl="1" indent="-457200">
              <a:spcAft>
                <a:spcPts val="0"/>
              </a:spcAft>
            </a:pPr>
            <a:r>
              <a:rPr lang="en-GB" sz="1800" i="0" dirty="0" smtClean="0"/>
              <a:t>WG </a:t>
            </a:r>
            <a:r>
              <a:rPr lang="en-GB" sz="1800" i="0" dirty="0"/>
              <a:t>1: </a:t>
            </a:r>
            <a:r>
              <a:rPr lang="en-GB" sz="1800" i="0" dirty="0" smtClean="0"/>
              <a:t>Improving </a:t>
            </a:r>
            <a:r>
              <a:rPr lang="en-GB" sz="1800" i="0" dirty="0"/>
              <a:t>access to </a:t>
            </a:r>
            <a:r>
              <a:rPr lang="en-GB" sz="1800" i="0" dirty="0" smtClean="0"/>
              <a:t>funding</a:t>
            </a:r>
          </a:p>
          <a:p>
            <a:pPr marL="1200150" lvl="1" indent="-457200">
              <a:spcAft>
                <a:spcPts val="0"/>
              </a:spcAft>
            </a:pPr>
            <a:r>
              <a:rPr lang="en-GB" sz="1800" i="0" dirty="0" smtClean="0"/>
              <a:t>WG </a:t>
            </a:r>
            <a:r>
              <a:rPr lang="en-GB" sz="1800" i="0" dirty="0"/>
              <a:t>2: </a:t>
            </a:r>
            <a:r>
              <a:rPr lang="en-GB" sz="1800" i="0" dirty="0" smtClean="0"/>
              <a:t>Increasing </a:t>
            </a:r>
            <a:r>
              <a:rPr lang="en-GB" sz="1800" i="0" dirty="0"/>
              <a:t>the visibility of social </a:t>
            </a:r>
            <a:r>
              <a:rPr lang="en-GB" sz="1800" i="0" dirty="0" smtClean="0"/>
              <a:t>entrepreneurship</a:t>
            </a:r>
          </a:p>
          <a:p>
            <a:pPr marL="1200150" lvl="1" indent="-457200">
              <a:spcAft>
                <a:spcPts val="0"/>
              </a:spcAft>
            </a:pPr>
            <a:r>
              <a:rPr lang="en-GB" sz="1800" i="0" dirty="0" smtClean="0"/>
              <a:t>WG </a:t>
            </a:r>
            <a:r>
              <a:rPr lang="en-GB" sz="1800" i="0" dirty="0"/>
              <a:t>3: </a:t>
            </a:r>
            <a:r>
              <a:rPr lang="en-GB" sz="1800" i="0" dirty="0" smtClean="0"/>
              <a:t>Improving </a:t>
            </a:r>
            <a:r>
              <a:rPr lang="en-GB" sz="1800" i="0" dirty="0"/>
              <a:t>the legal </a:t>
            </a:r>
            <a:r>
              <a:rPr lang="en-GB" sz="1800" i="0" dirty="0" smtClean="0"/>
              <a:t>environment</a:t>
            </a:r>
          </a:p>
          <a:p>
            <a:pPr marL="1200150" lvl="1" indent="-457200">
              <a:spcAft>
                <a:spcPts val="0"/>
              </a:spcAft>
            </a:pPr>
            <a:r>
              <a:rPr lang="en-GB" sz="1800" i="0" dirty="0" smtClean="0"/>
              <a:t>WG </a:t>
            </a:r>
            <a:r>
              <a:rPr lang="en-GB" sz="1800" i="0" dirty="0"/>
              <a:t>4: </a:t>
            </a:r>
            <a:r>
              <a:rPr lang="en-GB" sz="1800" i="0" dirty="0" smtClean="0"/>
              <a:t>Strengthening </a:t>
            </a:r>
            <a:r>
              <a:rPr lang="en-GB" sz="1800" i="0" dirty="0"/>
              <a:t>the External </a:t>
            </a:r>
            <a:r>
              <a:rPr lang="en-GB" sz="1800" i="0" dirty="0" smtClean="0"/>
              <a:t>Dimension</a:t>
            </a:r>
            <a:endParaRPr lang="fr-BE" sz="1800" i="0" dirty="0"/>
          </a:p>
        </p:txBody>
      </p:sp>
    </p:spTree>
    <p:extLst>
      <p:ext uri="{BB962C8B-B14F-4D97-AF65-F5344CB8AC3E}">
        <p14:creationId xmlns:p14="http://schemas.microsoft.com/office/powerpoint/2010/main" val="752392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75195B"/>
                </a:solidFill>
              </a:rPr>
              <a:t>DG EMPL – concrete actions:</a:t>
            </a:r>
            <a:br>
              <a:rPr lang="en-GB" dirty="0" smtClean="0">
                <a:solidFill>
                  <a:srgbClr val="75195B"/>
                </a:solidFill>
              </a:rPr>
            </a:br>
            <a:endParaRPr lang="en-GB" dirty="0">
              <a:solidFill>
                <a:srgbClr val="75195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420888"/>
            <a:ext cx="8229600" cy="3744516"/>
          </a:xfrm>
        </p:spPr>
        <p:txBody>
          <a:bodyPr/>
          <a:lstStyle/>
          <a:p>
            <a:pPr indent="0">
              <a:spcAft>
                <a:spcPts val="1800"/>
              </a:spcAft>
              <a:buNone/>
            </a:pPr>
            <a:r>
              <a:rPr lang="en-GB" sz="3000" b="1" i="0" dirty="0" smtClean="0">
                <a:solidFill>
                  <a:srgbClr val="75195B"/>
                </a:solidFill>
              </a:rPr>
              <a:t>Improving access to finance</a:t>
            </a:r>
          </a:p>
          <a:p>
            <a:pPr marL="1200150" lvl="1" indent="-457200">
              <a:spcAft>
                <a:spcPts val="1800"/>
              </a:spcAft>
              <a:buAutoNum type="arabicPeriod"/>
            </a:pPr>
            <a:r>
              <a:rPr lang="en-GB" dirty="0" err="1" smtClean="0"/>
              <a:t>EaSI</a:t>
            </a:r>
            <a:r>
              <a:rPr lang="en-GB" dirty="0" smtClean="0"/>
              <a:t> Programme</a:t>
            </a:r>
          </a:p>
          <a:p>
            <a:pPr marL="1200150" lvl="1" indent="-457200">
              <a:spcAft>
                <a:spcPts val="1800"/>
              </a:spcAft>
              <a:buFont typeface="Arial" pitchFamily="34" charset="0"/>
              <a:buAutoNum type="arabicPeriod"/>
            </a:pPr>
            <a:r>
              <a:rPr lang="en-GB" dirty="0" smtClean="0"/>
              <a:t>European Social Fund</a:t>
            </a:r>
          </a:p>
          <a:p>
            <a:pPr indent="0">
              <a:spcAft>
                <a:spcPts val="1800"/>
              </a:spcAft>
              <a:buNone/>
            </a:pPr>
            <a:r>
              <a:rPr lang="en-GB" sz="3000" b="1" i="0" dirty="0" smtClean="0">
                <a:solidFill>
                  <a:srgbClr val="75195B"/>
                </a:solidFill>
              </a:rPr>
              <a:t>Knowledge building</a:t>
            </a:r>
          </a:p>
          <a:p>
            <a:pPr marL="1200150" lvl="1" indent="-457200">
              <a:spcAft>
                <a:spcPts val="1800"/>
              </a:spcAft>
              <a:buFont typeface="+mj-lt"/>
              <a:buAutoNum type="arabicPeriod" startAt="3"/>
            </a:pPr>
            <a:r>
              <a:rPr lang="en-GB" dirty="0" smtClean="0"/>
              <a:t>Cooperation with the OECD</a:t>
            </a:r>
          </a:p>
          <a:p>
            <a:pPr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0647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08920"/>
            <a:ext cx="8229600" cy="936625"/>
          </a:xfrm>
        </p:spPr>
        <p:txBody>
          <a:bodyPr/>
          <a:lstStyle/>
          <a:p>
            <a:r>
              <a:rPr lang="fr-BE" dirty="0" smtClean="0"/>
              <a:t>1. Programme for </a:t>
            </a:r>
            <a:r>
              <a:rPr lang="fr-BE" dirty="0" err="1" smtClean="0"/>
              <a:t>Employment</a:t>
            </a:r>
            <a:r>
              <a:rPr lang="fr-BE" dirty="0" smtClean="0"/>
              <a:t> and Social Innovation (</a:t>
            </a:r>
            <a:r>
              <a:rPr lang="fr-BE" dirty="0" err="1" smtClean="0"/>
              <a:t>EaSI</a:t>
            </a:r>
            <a:r>
              <a:rPr lang="fr-BE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41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pSp>
        <p:nvGrpSpPr>
          <p:cNvPr id="10" name="Group 9"/>
          <p:cNvGrpSpPr/>
          <p:nvPr/>
        </p:nvGrpSpPr>
        <p:grpSpPr>
          <a:xfrm>
            <a:off x="251520" y="1313513"/>
            <a:ext cx="5976664" cy="4880611"/>
            <a:chOff x="898525" y="1124744"/>
            <a:chExt cx="7345362" cy="5578475"/>
          </a:xfrm>
        </p:grpSpPr>
        <p:sp>
          <p:nvSpPr>
            <p:cNvPr id="5" name="AutoShape 6"/>
            <p:cNvSpPr>
              <a:spLocks noChangeArrowheads="1"/>
            </p:cNvSpPr>
            <p:nvPr/>
          </p:nvSpPr>
          <p:spPr bwMode="auto">
            <a:xfrm>
              <a:off x="6804025" y="2166144"/>
              <a:ext cx="1368425" cy="3960813"/>
            </a:xfrm>
            <a:prstGeom prst="can">
              <a:avLst>
                <a:gd name="adj" fmla="val 4007"/>
              </a:avLst>
            </a:prstGeom>
            <a:gradFill flip="none" rotWithShape="1">
              <a:gsLst>
                <a:gs pos="83000">
                  <a:srgbClr val="1F497D"/>
                </a:gs>
                <a:gs pos="100000">
                  <a:prstClr val="white"/>
                </a:gs>
              </a:gsLst>
              <a:lin ang="13500000" scaled="1"/>
              <a:tileRect/>
            </a:gradFill>
            <a:ln w="952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BE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Support for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BE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social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BE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entre-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BE" sz="18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preneurship</a:t>
              </a:r>
              <a:endParaRPr kumimoji="0" lang="fr-BE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BE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BE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and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BE" sz="18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microfinance</a:t>
              </a:r>
              <a:endParaRPr kumimoji="0" lang="fr-BE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BE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BE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 </a:t>
              </a:r>
            </a:p>
          </p:txBody>
        </p:sp>
        <p:sp>
          <p:nvSpPr>
            <p:cNvPr id="6" name="AutoShape 8"/>
            <p:cNvSpPr>
              <a:spLocks noChangeArrowheads="1"/>
            </p:cNvSpPr>
            <p:nvPr/>
          </p:nvSpPr>
          <p:spPr bwMode="auto">
            <a:xfrm>
              <a:off x="3851275" y="2166144"/>
              <a:ext cx="1439862" cy="3960813"/>
            </a:xfrm>
            <a:prstGeom prst="can">
              <a:avLst>
                <a:gd name="adj" fmla="val 4007"/>
              </a:avLst>
            </a:prstGeom>
            <a:gradFill flip="none" rotWithShape="1">
              <a:gsLst>
                <a:gs pos="83000">
                  <a:srgbClr val="1F497D"/>
                </a:gs>
                <a:gs pos="100000">
                  <a:prstClr val="white"/>
                </a:gs>
              </a:gsLst>
              <a:lin ang="13500000" scaled="1"/>
              <a:tileRect/>
            </a:gradFill>
            <a:ln w="952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BE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EURES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BE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(</a:t>
              </a:r>
              <a:r>
                <a:rPr kumimoji="0" lang="fr-BE" sz="18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mobility</a:t>
              </a:r>
              <a:r>
                <a:rPr kumimoji="0" lang="fr-BE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)</a:t>
              </a:r>
              <a:endPara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7" name="AutoShape 10"/>
            <p:cNvSpPr>
              <a:spLocks noChangeArrowheads="1"/>
            </p:cNvSpPr>
            <p:nvPr/>
          </p:nvSpPr>
          <p:spPr bwMode="auto">
            <a:xfrm>
              <a:off x="1187450" y="2166144"/>
              <a:ext cx="1368425" cy="3960813"/>
            </a:xfrm>
            <a:prstGeom prst="can">
              <a:avLst>
                <a:gd name="adj" fmla="val 4007"/>
              </a:avLst>
            </a:prstGeom>
            <a:gradFill flip="none" rotWithShape="1">
              <a:gsLst>
                <a:gs pos="0">
                  <a:sysClr val="window" lastClr="FFFFFF"/>
                </a:gs>
                <a:gs pos="14000">
                  <a:srgbClr val="1F497D"/>
                </a:gs>
                <a:gs pos="0">
                  <a:sysClr val="window" lastClr="FFFFFF"/>
                </a:gs>
              </a:gsLst>
              <a:lin ang="2700000" scaled="1"/>
              <a:tileRect/>
            </a:gradFill>
            <a:ln w="952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BE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BE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Progress</a:t>
              </a:r>
              <a:endPara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1187450" y="1124744"/>
              <a:ext cx="6985000" cy="1079500"/>
            </a:xfrm>
            <a:prstGeom prst="triangle">
              <a:avLst>
                <a:gd name="adj" fmla="val 50000"/>
              </a:avLst>
            </a:prstGeom>
            <a:gradFill flip="none" rotWithShape="1">
              <a:gsLst>
                <a:gs pos="58000">
                  <a:srgbClr val="1F497D"/>
                </a:gs>
                <a:gs pos="100000">
                  <a:prstClr val="white"/>
                </a:gs>
              </a:gsLst>
              <a:lin ang="13500000" scaled="1"/>
              <a:tileRect/>
            </a:gradFill>
            <a:ln w="9525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BE" sz="20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3 axes:</a:t>
              </a:r>
              <a:endPara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898525" y="6126957"/>
              <a:ext cx="7345362" cy="576262"/>
            </a:xfrm>
            <a:prstGeom prst="rect">
              <a:avLst/>
            </a:prstGeom>
            <a:gradFill>
              <a:gsLst>
                <a:gs pos="53000">
                  <a:srgbClr val="75195B"/>
                </a:gs>
                <a:gs pos="833">
                  <a:srgbClr val="1F497D"/>
                </a:gs>
                <a:gs pos="100000">
                  <a:prstClr val="white"/>
                </a:gs>
              </a:gsLst>
              <a:lin ang="13500000" scaled="1"/>
            </a:gradFill>
            <a:ln w="9525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BE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Programme for </a:t>
              </a:r>
              <a:r>
                <a:rPr kumimoji="0" lang="fr-BE" sz="18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Employment</a:t>
              </a:r>
              <a:r>
                <a:rPr kumimoji="0" lang="fr-BE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 and Social Innovation (</a:t>
              </a:r>
              <a:r>
                <a:rPr kumimoji="0" lang="fr-BE" sz="18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EaSI</a:t>
              </a:r>
              <a:r>
                <a:rPr kumimoji="0" lang="fr-BE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)</a:t>
              </a:r>
              <a:endPara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372200" y="2420888"/>
            <a:ext cx="2710061" cy="4001095"/>
          </a:xfrm>
          <a:prstGeom prst="rect">
            <a:avLst/>
          </a:prstGeom>
          <a:noFill/>
          <a:ln w="6350">
            <a:solidFill>
              <a:srgbClr val="75195B"/>
            </a:solidFill>
          </a:ln>
        </p:spPr>
        <p:txBody>
          <a:bodyPr wrap="square" rtlCol="0">
            <a:spAutoFit/>
          </a:bodyPr>
          <a:lstStyle/>
          <a:p>
            <a:r>
              <a:rPr lang="fr-BE" sz="2000" dirty="0" smtClean="0">
                <a:solidFill>
                  <a:srgbClr val="75195B"/>
                </a:solidFill>
              </a:rPr>
              <a:t>Total </a:t>
            </a:r>
            <a:r>
              <a:rPr lang="fr-BE" sz="2000" dirty="0" err="1" smtClean="0">
                <a:solidFill>
                  <a:srgbClr val="75195B"/>
                </a:solidFill>
              </a:rPr>
              <a:t>EaSI</a:t>
            </a:r>
            <a:r>
              <a:rPr lang="fr-BE" sz="2000" dirty="0" smtClean="0">
                <a:solidFill>
                  <a:srgbClr val="75195B"/>
                </a:solidFill>
              </a:rPr>
              <a:t> budget:</a:t>
            </a:r>
          </a:p>
          <a:p>
            <a:r>
              <a:rPr lang="en-GB" sz="2000" dirty="0" smtClean="0">
                <a:solidFill>
                  <a:srgbClr val="003366"/>
                </a:solidFill>
              </a:rPr>
              <a:t>920m </a:t>
            </a:r>
            <a:r>
              <a:rPr lang="en-GB" sz="2000" dirty="0">
                <a:solidFill>
                  <a:srgbClr val="003366"/>
                </a:solidFill>
              </a:rPr>
              <a:t>EUR </a:t>
            </a:r>
            <a:endParaRPr lang="en-GB" sz="2000" dirty="0" smtClean="0">
              <a:solidFill>
                <a:srgbClr val="003366"/>
              </a:solidFill>
            </a:endParaRPr>
          </a:p>
          <a:p>
            <a:endParaRPr lang="fr-BE" sz="2000" dirty="0" smtClean="0">
              <a:solidFill>
                <a:srgbClr val="003366"/>
              </a:solidFill>
            </a:endParaRPr>
          </a:p>
          <a:p>
            <a:r>
              <a:rPr lang="fr-BE" sz="1400" dirty="0" err="1" smtClean="0">
                <a:solidFill>
                  <a:srgbClr val="003366"/>
                </a:solidFill>
              </a:rPr>
              <a:t>Third</a:t>
            </a:r>
            <a:r>
              <a:rPr lang="fr-BE" sz="1400" dirty="0" smtClean="0">
                <a:solidFill>
                  <a:srgbClr val="003366"/>
                </a:solidFill>
              </a:rPr>
              <a:t> axis: </a:t>
            </a:r>
            <a:r>
              <a:rPr lang="en-GB" sz="1400" dirty="0" smtClean="0">
                <a:solidFill>
                  <a:srgbClr val="003366"/>
                </a:solidFill>
              </a:rPr>
              <a:t>193m EUR</a:t>
            </a:r>
          </a:p>
          <a:p>
            <a:endParaRPr lang="en-GB" sz="1400" dirty="0" smtClean="0">
              <a:solidFill>
                <a:srgbClr val="003366"/>
              </a:solidFill>
            </a:endParaRPr>
          </a:p>
          <a:p>
            <a:r>
              <a:rPr lang="en-GB" sz="1400" dirty="0" smtClean="0">
                <a:solidFill>
                  <a:srgbClr val="003366"/>
                </a:solidFill>
              </a:rPr>
              <a:t>45</a:t>
            </a:r>
            <a:r>
              <a:rPr lang="en-GB" sz="1400" dirty="0">
                <a:solidFill>
                  <a:srgbClr val="003366"/>
                </a:solidFill>
              </a:rPr>
              <a:t>% for </a:t>
            </a:r>
            <a:r>
              <a:rPr lang="en-GB" sz="1400" dirty="0" smtClean="0">
                <a:solidFill>
                  <a:srgbClr val="003366"/>
                </a:solidFill>
              </a:rPr>
              <a:t>Microfinance (EUR 86 million)</a:t>
            </a:r>
          </a:p>
          <a:p>
            <a:endParaRPr lang="en-GB" sz="1400" dirty="0" smtClean="0">
              <a:solidFill>
                <a:srgbClr val="003366"/>
              </a:solidFill>
            </a:endParaRPr>
          </a:p>
          <a:p>
            <a:r>
              <a:rPr lang="en-GB" sz="1400" dirty="0" smtClean="0">
                <a:solidFill>
                  <a:srgbClr val="003366"/>
                </a:solidFill>
              </a:rPr>
              <a:t>45</a:t>
            </a:r>
            <a:r>
              <a:rPr lang="en-GB" sz="1400" dirty="0">
                <a:solidFill>
                  <a:srgbClr val="003366"/>
                </a:solidFill>
              </a:rPr>
              <a:t>% for Social Entrepreneurship </a:t>
            </a:r>
            <a:r>
              <a:rPr lang="en-GB" sz="1400" dirty="0" smtClean="0">
                <a:solidFill>
                  <a:srgbClr val="75195B"/>
                </a:solidFill>
              </a:rPr>
              <a:t>(</a:t>
            </a:r>
            <a:r>
              <a:rPr lang="en-GB" sz="1400" dirty="0">
                <a:solidFill>
                  <a:srgbClr val="75195B"/>
                </a:solidFill>
              </a:rPr>
              <a:t>EUR 86 million)</a:t>
            </a:r>
          </a:p>
          <a:p>
            <a:endParaRPr lang="en-GB" sz="1400" dirty="0" smtClean="0">
              <a:solidFill>
                <a:srgbClr val="003366"/>
              </a:solidFill>
            </a:endParaRPr>
          </a:p>
          <a:p>
            <a:r>
              <a:rPr lang="en-GB" sz="1400" dirty="0" smtClean="0">
                <a:solidFill>
                  <a:srgbClr val="003366"/>
                </a:solidFill>
              </a:rPr>
              <a:t>and </a:t>
            </a:r>
            <a:r>
              <a:rPr lang="en-GB" sz="1400" dirty="0">
                <a:solidFill>
                  <a:srgbClr val="003366"/>
                </a:solidFill>
              </a:rPr>
              <a:t>10% for cross-cutting issues</a:t>
            </a:r>
          </a:p>
          <a:p>
            <a:endParaRPr lang="fr-BE" sz="2000" dirty="0">
              <a:solidFill>
                <a:srgbClr val="75195B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860032" y="2224634"/>
            <a:ext cx="1512168" cy="3312368"/>
          </a:xfrm>
          <a:prstGeom prst="ellipse">
            <a:avLst/>
          </a:prstGeom>
          <a:noFill/>
          <a:ln w="15875">
            <a:solidFill>
              <a:srgbClr val="75195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GB" sz="1800" b="0"/>
          </a:p>
        </p:txBody>
      </p:sp>
    </p:spTree>
    <p:extLst>
      <p:ext uri="{BB962C8B-B14F-4D97-AF65-F5344CB8AC3E}">
        <p14:creationId xmlns:p14="http://schemas.microsoft.com/office/powerpoint/2010/main" val="1588324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GB" sz="2000" dirty="0" smtClean="0"/>
              <a:t>Social </a:t>
            </a:r>
            <a:r>
              <a:rPr lang="en-GB" sz="2000" dirty="0"/>
              <a:t>entrepreneurship support under </a:t>
            </a:r>
            <a:r>
              <a:rPr lang="en-GB" sz="2000" dirty="0" err="1" smtClean="0"/>
              <a:t>EaSI</a:t>
            </a:r>
            <a:r>
              <a:rPr lang="en-GB" sz="2000" dirty="0" smtClean="0"/>
              <a:t>:</a:t>
            </a:r>
            <a:r>
              <a:rPr lang="en-GB" sz="2000" dirty="0"/>
              <a:t/>
            </a:r>
            <a:br>
              <a:rPr lang="en-GB" sz="2000" dirty="0"/>
            </a:br>
            <a:endParaRPr lang="en-GB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1014921"/>
              </p:ext>
            </p:extLst>
          </p:nvPr>
        </p:nvGraphicFramePr>
        <p:xfrm>
          <a:off x="457200" y="2636912"/>
          <a:ext cx="8229600" cy="33844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81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/>
          </p:cNvSpPr>
          <p:nvPr/>
        </p:nvSpPr>
        <p:spPr bwMode="auto">
          <a:xfrm>
            <a:off x="323528" y="2937940"/>
            <a:ext cx="8496944" cy="3527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F5494"/>
              </a:buClr>
              <a:buSzPct val="120000"/>
              <a:buFont typeface="Arial" pitchFamily="34" charset="0"/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494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-"/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533400" indent="-533400">
              <a:spcBef>
                <a:spcPts val="600"/>
              </a:spcBef>
              <a:spcAft>
                <a:spcPts val="1200"/>
              </a:spcAft>
              <a:defRPr/>
            </a:pPr>
            <a:r>
              <a:rPr lang="en-GB" i="0" kern="0" dirty="0">
                <a:solidFill>
                  <a:srgbClr val="75195B"/>
                </a:solidFill>
              </a:rPr>
              <a:t>Mismatch</a:t>
            </a:r>
            <a:r>
              <a:rPr lang="en-GB" b="0" i="0" kern="0" dirty="0"/>
              <a:t> exists between demand and supply</a:t>
            </a:r>
          </a:p>
          <a:p>
            <a:pPr marL="533400" indent="-533400">
              <a:spcBef>
                <a:spcPts val="600"/>
              </a:spcBef>
              <a:spcAft>
                <a:spcPts val="1200"/>
              </a:spcAft>
              <a:defRPr/>
            </a:pPr>
            <a:r>
              <a:rPr lang="en-GB" i="0" kern="0" dirty="0" smtClean="0">
                <a:solidFill>
                  <a:srgbClr val="75195B"/>
                </a:solidFill>
              </a:rPr>
              <a:t>Market </a:t>
            </a:r>
            <a:r>
              <a:rPr lang="en-GB" i="0" kern="0" dirty="0">
                <a:solidFill>
                  <a:srgbClr val="75195B"/>
                </a:solidFill>
              </a:rPr>
              <a:t>imperfections</a:t>
            </a:r>
            <a:r>
              <a:rPr lang="en-GB" b="0" i="0" kern="0" dirty="0"/>
              <a:t> at intermediary </a:t>
            </a:r>
            <a:r>
              <a:rPr lang="en-GB" b="0" i="0" kern="0" dirty="0" smtClean="0"/>
              <a:t>level: access </a:t>
            </a:r>
            <a:r>
              <a:rPr lang="en-GB" b="0" i="0" kern="0" dirty="0"/>
              <a:t>and availability of funding, deficient institutional </a:t>
            </a:r>
            <a:r>
              <a:rPr lang="en-GB" b="0" i="0" kern="0" dirty="0" smtClean="0"/>
              <a:t>capacities</a:t>
            </a:r>
            <a:endParaRPr lang="en-GB" b="0" i="0" kern="0" dirty="0"/>
          </a:p>
          <a:p>
            <a:pPr marL="533400" indent="-533400">
              <a:spcBef>
                <a:spcPts val="600"/>
              </a:spcBef>
              <a:spcAft>
                <a:spcPts val="1200"/>
              </a:spcAft>
              <a:buClrTx/>
              <a:defRPr/>
            </a:pPr>
            <a:r>
              <a:rPr lang="en-GB" b="0" i="0" kern="0" dirty="0" smtClean="0"/>
              <a:t>Available </a:t>
            </a:r>
            <a:r>
              <a:rPr lang="en-GB" i="0" kern="0" dirty="0">
                <a:solidFill>
                  <a:srgbClr val="75195B"/>
                </a:solidFill>
              </a:rPr>
              <a:t>investment does not suit the needs </a:t>
            </a:r>
            <a:r>
              <a:rPr lang="en-GB" b="0" i="0" kern="0" dirty="0"/>
              <a:t>of social enterprises 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89756" y="1340769"/>
            <a:ext cx="8964488" cy="1152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GB" sz="2800" dirty="0"/>
              <a:t>Why is </a:t>
            </a:r>
            <a:r>
              <a:rPr lang="en-GB" sz="2800" dirty="0" smtClean="0"/>
              <a:t>EU </a:t>
            </a:r>
            <a:r>
              <a:rPr lang="en-GB" sz="2800" dirty="0"/>
              <a:t>support </a:t>
            </a:r>
            <a:r>
              <a:rPr lang="en-GB" sz="2800" dirty="0" smtClean="0"/>
              <a:t>needed in the area of access to funding? </a:t>
            </a:r>
            <a:endParaRPr lang="en-GB" sz="2400" kern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093296"/>
            <a:ext cx="2133600" cy="476250"/>
          </a:xfrm>
        </p:spPr>
        <p:txBody>
          <a:bodyPr/>
          <a:lstStyle/>
          <a:p>
            <a:pPr>
              <a:defRPr/>
            </a:pPr>
            <a:fld id="{2BB59E6E-B967-488E-B209-8B7FA0D7AF99}" type="slidenum">
              <a:rPr lang="en-GB" smtClean="0">
                <a:solidFill>
                  <a:srgbClr val="0F5494"/>
                </a:solidFill>
              </a:rPr>
              <a:pPr>
                <a:defRPr/>
              </a:pPr>
              <a:t>9</a:t>
            </a:fld>
            <a:endParaRPr lang="en-GB" dirty="0">
              <a:solidFill>
                <a:srgbClr val="0F54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032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33176"/>
        </a:solidFill>
        <a:ln>
          <a:solidFill>
            <a:srgbClr val="133176"/>
          </a:solidFill>
        </a:ln>
      </a:spPr>
      <a:bodyPr anchor="ctr"/>
      <a:lstStyle>
        <a:defPPr algn="ctr" defTabSz="457200" fontAlgn="auto">
          <a:spcBef>
            <a:spcPts val="0"/>
          </a:spcBef>
          <a:spcAft>
            <a:spcPts val="0"/>
          </a:spcAft>
          <a:defRPr sz="1800" b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7600" b="1" i="0" u="none" strike="noStrike" cap="none" normalizeH="0" baseline="0" smtClean="0">
            <a:ln>
              <a:noFill/>
            </a:ln>
            <a:solidFill>
              <a:srgbClr val="FFD62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33176"/>
        </a:solidFill>
        <a:ln>
          <a:solidFill>
            <a:srgbClr val="133176"/>
          </a:solidFill>
        </a:ln>
      </a:spPr>
      <a:bodyPr anchor="ctr"/>
      <a:lstStyle>
        <a:defPPr algn="ctr" defTabSz="457200" fontAlgn="auto">
          <a:spcBef>
            <a:spcPts val="0"/>
          </a:spcBef>
          <a:spcAft>
            <a:spcPts val="0"/>
          </a:spcAft>
          <a:defRPr sz="1800" b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7600" b="1" i="0" u="none" strike="noStrike" cap="none" normalizeH="0" baseline="0" smtClean="0">
            <a:ln>
              <a:noFill/>
            </a:ln>
            <a:solidFill>
              <a:srgbClr val="FFD62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C34BEBC28A9840B9D23A71B838C372" ma:contentTypeVersion="0" ma:contentTypeDescription="Create a new document." ma:contentTypeScope="" ma:versionID="84f83ac8781b75304bde790749700025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EC11C628-D58F-41CA-8335-86598D6CD6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0F406CA-C8EF-47AC-B7ED-C3FDE7CA6B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E1AB3D0C-9A6A-48F2-9477-971700A10E0D}">
  <ds:schemaRefs>
    <ds:schemaRef ds:uri="http://www.w3.org/XML/1998/namespace"/>
    <ds:schemaRef ds:uri="http://purl.org/dc/terms/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8715</TotalTime>
  <Words>762</Words>
  <Application>Microsoft Macintosh PowerPoint</Application>
  <PresentationFormat>On-screen Show (4:3)</PresentationFormat>
  <Paragraphs>190</Paragraphs>
  <Slides>19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Times New Roman</vt:lpstr>
      <vt:lpstr>Verdana</vt:lpstr>
      <vt:lpstr>Wingdings</vt:lpstr>
      <vt:lpstr>Default Design</vt:lpstr>
      <vt:lpstr>1_Office Theme</vt:lpstr>
      <vt:lpstr>1_Default Design</vt:lpstr>
      <vt:lpstr>    EU support to social entrepreneurship  </vt:lpstr>
      <vt:lpstr>Juncker Commission:</vt:lpstr>
      <vt:lpstr>Social Business Initiative 2011 - three sets of measures  </vt:lpstr>
      <vt:lpstr>SBI -&gt; Commission Expert Group on Social Entrepreneurship (GECES) </vt:lpstr>
      <vt:lpstr>DG EMPL – concrete actions: </vt:lpstr>
      <vt:lpstr>1. Programme for Employment and Social Innovation (EaSI)</vt:lpstr>
      <vt:lpstr>PowerPoint Presentation</vt:lpstr>
      <vt:lpstr>Social entrepreneurship support under EaSI: </vt:lpstr>
      <vt:lpstr>PowerPoint Presentation</vt:lpstr>
      <vt:lpstr>PowerPoint Presentation</vt:lpstr>
      <vt:lpstr>Overview implementation</vt:lpstr>
      <vt:lpstr>Budget EaSI Financial Instruments</vt:lpstr>
      <vt:lpstr>Social entrepreneurship support under EaSI: </vt:lpstr>
      <vt:lpstr> Pilot projects developing the social finance markets  </vt:lpstr>
      <vt:lpstr>2. Novelties under the European Social Fund 2014-2020 </vt:lpstr>
      <vt:lpstr>3. Knowledge building - Cooperation with the OECD</vt:lpstr>
      <vt:lpstr>Learnings</vt:lpstr>
      <vt:lpstr>PowerPoint Presentation</vt:lpstr>
      <vt:lpstr>Social enterprise definition</vt:lpstr>
    </vt:vector>
  </TitlesOfParts>
  <Company>European Commission - Employment, Social Affairs and Inclusion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European Commission - Employment, Social Affairs and Inclusion</dc:creator>
  <cp:lastModifiedBy>Microsoft Office User</cp:lastModifiedBy>
  <cp:revision>383</cp:revision>
  <cp:lastPrinted>2015-11-25T11:15:47Z</cp:lastPrinted>
  <dcterms:created xsi:type="dcterms:W3CDTF">2011-10-28T10:25:18Z</dcterms:created>
  <dcterms:modified xsi:type="dcterms:W3CDTF">2016-03-31T06:35:45Z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0x010100DEC34BEBC28A9840B9D23A71B838C372</vt:lpwstr>
  </property>
</Properties>
</file>